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ink/ink2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533" r:id="rId2"/>
    <p:sldId id="532" r:id="rId3"/>
    <p:sldId id="575" r:id="rId4"/>
    <p:sldId id="561" r:id="rId5"/>
    <p:sldId id="256" r:id="rId6"/>
    <p:sldId id="258" r:id="rId7"/>
    <p:sldId id="566" r:id="rId8"/>
    <p:sldId id="565" r:id="rId9"/>
    <p:sldId id="569" r:id="rId10"/>
    <p:sldId id="257" r:id="rId11"/>
    <p:sldId id="576" r:id="rId12"/>
    <p:sldId id="568" r:id="rId13"/>
    <p:sldId id="567" r:id="rId14"/>
    <p:sldId id="553" r:id="rId15"/>
    <p:sldId id="543" r:id="rId16"/>
    <p:sldId id="562" r:id="rId17"/>
    <p:sldId id="570" r:id="rId18"/>
    <p:sldId id="563" r:id="rId19"/>
    <p:sldId id="573" r:id="rId20"/>
    <p:sldId id="574" r:id="rId21"/>
    <p:sldId id="577" r:id="rId22"/>
    <p:sldId id="578" r:id="rId23"/>
    <p:sldId id="571" r:id="rId24"/>
    <p:sldId id="290" r:id="rId25"/>
    <p:sldId id="460" r:id="rId26"/>
    <p:sldId id="57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99"/>
    <a:srgbClr val="0000CC"/>
    <a:srgbClr val="FFCC00"/>
    <a:srgbClr val="F3DD0D"/>
    <a:srgbClr val="F6E50A"/>
    <a:srgbClr val="F8F200"/>
    <a:srgbClr val="70AC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0" autoAdjust="0"/>
    <p:restoredTop sz="94660"/>
  </p:normalViewPr>
  <p:slideViewPr>
    <p:cSldViewPr snapToGrid="0">
      <p:cViewPr>
        <p:scale>
          <a:sx n="93" d="100"/>
          <a:sy n="93" d="100"/>
        </p:scale>
        <p:origin x="92" y="3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Owner\Documents\PFBrewer%20Consultinng%20Business\WRAP%20SIP%20Template\YELL_Glidepath%20Calculations_v1_20191129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Owner\Documents\PFBrewer%20Consultinng%20Business\WRAP%20SIP%20Template\YELL_Glidepath%20Calculations_v1_20191129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Owner\Documents\PFBrewer%20Consultinng%20Business\WRAP%20SIP%20Template\YELL_Glidepath%20Calculations_v1_20191129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/>
              <a:t>2014 v2 Model Performance Evaluation</a:t>
            </a:r>
          </a:p>
          <a:p>
            <a:pPr>
              <a:defRPr sz="2000"/>
            </a:pPr>
            <a:r>
              <a:rPr lang="en-US" sz="2000"/>
              <a:t>Most Impaired Days – Yellowstone National Park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90509997351045"/>
          <c:y val="0.20489387505916071"/>
          <c:w val="0.79112778017600827"/>
          <c:h val="0.604629581275608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'Model Obs short'!$B$5</c:f>
              <c:strCache>
                <c:ptCount val="1"/>
                <c:pt idx="0">
                  <c:v>AmmNO3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'Model Obs short'!$A$6:$A$7</c:f>
              <c:strCache>
                <c:ptCount val="2"/>
                <c:pt idx="0">
                  <c:v>Model 2014v2</c:v>
                </c:pt>
                <c:pt idx="1">
                  <c:v>IMPROVE 2014</c:v>
                </c:pt>
              </c:strCache>
            </c:strRef>
          </c:cat>
          <c:val>
            <c:numRef>
              <c:f>'Model Obs short'!$B$6:$B$7</c:f>
              <c:numCache>
                <c:formatCode>General</c:formatCode>
                <c:ptCount val="2"/>
                <c:pt idx="0">
                  <c:v>2.4</c:v>
                </c:pt>
                <c:pt idx="1">
                  <c:v>1.73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AE-46CA-A8BE-1288A8EA28D0}"/>
            </c:ext>
          </c:extLst>
        </c:ser>
        <c:ser>
          <c:idx val="1"/>
          <c:order val="1"/>
          <c:tx>
            <c:strRef>
              <c:f>'Model Obs short'!$C$5</c:f>
              <c:strCache>
                <c:ptCount val="1"/>
                <c:pt idx="0">
                  <c:v>AmmSO4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cat>
            <c:strRef>
              <c:f>'Model Obs short'!$A$6:$A$7</c:f>
              <c:strCache>
                <c:ptCount val="2"/>
                <c:pt idx="0">
                  <c:v>Model 2014v2</c:v>
                </c:pt>
                <c:pt idx="1">
                  <c:v>IMPROVE 2014</c:v>
                </c:pt>
              </c:strCache>
            </c:strRef>
          </c:cat>
          <c:val>
            <c:numRef>
              <c:f>'Model Obs short'!$C$6:$C$7</c:f>
              <c:numCache>
                <c:formatCode>General</c:formatCode>
                <c:ptCount val="2"/>
                <c:pt idx="0">
                  <c:v>3.5</c:v>
                </c:pt>
                <c:pt idx="1">
                  <c:v>4.2519999999999998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CAE-46CA-A8BE-1288A8EA28D0}"/>
            </c:ext>
          </c:extLst>
        </c:ser>
        <c:ser>
          <c:idx val="2"/>
          <c:order val="2"/>
          <c:tx>
            <c:strRef>
              <c:f>'Model Obs short'!$D$5</c:f>
              <c:strCache>
                <c:ptCount val="1"/>
                <c:pt idx="0">
                  <c:v>CM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'Model Obs short'!$A$6:$A$7</c:f>
              <c:strCache>
                <c:ptCount val="2"/>
                <c:pt idx="0">
                  <c:v>Model 2014v2</c:v>
                </c:pt>
                <c:pt idx="1">
                  <c:v>IMPROVE 2014</c:v>
                </c:pt>
              </c:strCache>
            </c:strRef>
          </c:cat>
          <c:val>
            <c:numRef>
              <c:f>'Model Obs short'!$D$6:$D$7</c:f>
              <c:numCache>
                <c:formatCode>General</c:formatCode>
                <c:ptCount val="2"/>
                <c:pt idx="0">
                  <c:v>1.8</c:v>
                </c:pt>
                <c:pt idx="1">
                  <c:v>1.3080000000000001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CAE-46CA-A8BE-1288A8EA28D0}"/>
            </c:ext>
          </c:extLst>
        </c:ser>
        <c:ser>
          <c:idx val="3"/>
          <c:order val="3"/>
          <c:tx>
            <c:strRef>
              <c:f>'Model Obs short'!$E$5</c:f>
              <c:strCache>
                <c:ptCount val="1"/>
                <c:pt idx="0">
                  <c:v>EC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cat>
            <c:strRef>
              <c:f>'Model Obs short'!$A$6:$A$7</c:f>
              <c:strCache>
                <c:ptCount val="2"/>
                <c:pt idx="0">
                  <c:v>Model 2014v2</c:v>
                </c:pt>
                <c:pt idx="1">
                  <c:v>IMPROVE 2014</c:v>
                </c:pt>
              </c:strCache>
            </c:strRef>
          </c:cat>
          <c:val>
            <c:numRef>
              <c:f>'Model Obs short'!$E$6:$E$7</c:f>
              <c:numCache>
                <c:formatCode>General</c:formatCode>
                <c:ptCount val="2"/>
                <c:pt idx="0">
                  <c:v>0.8</c:v>
                </c:pt>
                <c:pt idx="1">
                  <c:v>0.89400000000000002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CAE-46CA-A8BE-1288A8EA28D0}"/>
            </c:ext>
          </c:extLst>
        </c:ser>
        <c:ser>
          <c:idx val="4"/>
          <c:order val="4"/>
          <c:tx>
            <c:strRef>
              <c:f>'Model Obs short'!$F$5</c:f>
              <c:strCache>
                <c:ptCount val="1"/>
                <c:pt idx="0">
                  <c:v>OMC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strRef>
              <c:f>'Model Obs short'!$A$6:$A$7</c:f>
              <c:strCache>
                <c:ptCount val="2"/>
                <c:pt idx="0">
                  <c:v>Model 2014v2</c:v>
                </c:pt>
                <c:pt idx="1">
                  <c:v>IMPROVE 2014</c:v>
                </c:pt>
              </c:strCache>
            </c:strRef>
          </c:cat>
          <c:val>
            <c:numRef>
              <c:f>'Model Obs short'!$F$6:$F$7</c:f>
              <c:numCache>
                <c:formatCode>General</c:formatCode>
                <c:ptCount val="2"/>
                <c:pt idx="0">
                  <c:v>3.2</c:v>
                </c:pt>
                <c:pt idx="1">
                  <c:v>3.8540000000000001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CAE-46CA-A8BE-1288A8EA28D0}"/>
            </c:ext>
          </c:extLst>
        </c:ser>
        <c:ser>
          <c:idx val="5"/>
          <c:order val="5"/>
          <c:tx>
            <c:strRef>
              <c:f>'Model Obs short'!$G$5</c:f>
              <c:strCache>
                <c:ptCount val="1"/>
                <c:pt idx="0">
                  <c:v>SeaSalt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cat>
            <c:strRef>
              <c:f>'Model Obs short'!$A$6:$A$7</c:f>
              <c:strCache>
                <c:ptCount val="2"/>
                <c:pt idx="0">
                  <c:v>Model 2014v2</c:v>
                </c:pt>
                <c:pt idx="1">
                  <c:v>IMPROVE 2014</c:v>
                </c:pt>
              </c:strCache>
            </c:strRef>
          </c:cat>
          <c:val>
            <c:numRef>
              <c:f>'Model Obs short'!$G$6:$G$7</c:f>
              <c:numCache>
                <c:formatCode>General</c:formatCode>
                <c:ptCount val="2"/>
                <c:pt idx="0">
                  <c:v>0.1</c:v>
                </c:pt>
                <c:pt idx="1">
                  <c:v>0.112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CAE-46CA-A8BE-1288A8EA28D0}"/>
            </c:ext>
          </c:extLst>
        </c:ser>
        <c:ser>
          <c:idx val="6"/>
          <c:order val="6"/>
          <c:tx>
            <c:strRef>
              <c:f>'Model Obs short'!$H$5</c:f>
              <c:strCache>
                <c:ptCount val="1"/>
                <c:pt idx="0">
                  <c:v>Soil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'Model Obs short'!$A$6:$A$7</c:f>
              <c:strCache>
                <c:ptCount val="2"/>
                <c:pt idx="0">
                  <c:v>Model 2014v2</c:v>
                </c:pt>
                <c:pt idx="1">
                  <c:v>IMPROVE 2014</c:v>
                </c:pt>
              </c:strCache>
            </c:strRef>
          </c:cat>
          <c:val>
            <c:numRef>
              <c:f>'Model Obs short'!$H$6:$H$7</c:f>
              <c:numCache>
                <c:formatCode>General</c:formatCode>
                <c:ptCount val="2"/>
                <c:pt idx="0">
                  <c:v>0.3</c:v>
                </c:pt>
                <c:pt idx="1">
                  <c:v>0.40200000000000002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CAE-46CA-A8BE-1288A8EA28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69953423"/>
        <c:axId val="699265631"/>
      </c:barChart>
      <c:catAx>
        <c:axId val="7699534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9265631"/>
        <c:crosses val="autoZero"/>
        <c:auto val="1"/>
        <c:lblAlgn val="ctr"/>
        <c:lblOffset val="100"/>
        <c:noMultiLvlLbl val="0"/>
      </c:catAx>
      <c:valAx>
        <c:axId val="6992656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Aerosol Light Extinction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9953423"/>
        <c:crosses val="autoZero"/>
        <c:crossBetween val="between"/>
      </c:valAx>
      <c:spPr>
        <a:noFill/>
        <a:ln>
          <a:solidFill>
            <a:schemeClr val="bg2">
              <a:lumMod val="75000"/>
            </a:schemeClr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bg2">
          <a:lumMod val="75000"/>
        </a:schemeClr>
      </a:solidFill>
      <a:round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Aerosol Composition </a:t>
            </a:r>
          </a:p>
          <a:p>
            <a:pPr>
              <a:defRPr/>
            </a:pPr>
            <a:r>
              <a:rPr lang="en-US"/>
              <a:t>2014 Most Impaired Days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0375625255607638"/>
          <c:y val="0.17852292121417487"/>
          <c:w val="0.49082769685720579"/>
          <c:h val="0.6770204865482396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 Obs short'!$C$5</c:f>
              <c:strCache>
                <c:ptCount val="1"/>
                <c:pt idx="0">
                  <c:v>AmmNO3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' Obs short'!$B$6</c:f>
              <c:strCache>
                <c:ptCount val="1"/>
                <c:pt idx="0">
                  <c:v>IMPROVE 2014</c:v>
                </c:pt>
              </c:strCache>
            </c:strRef>
          </c:cat>
          <c:val>
            <c:numRef>
              <c:f>' Obs short'!$C$6</c:f>
              <c:numCache>
                <c:formatCode>General</c:formatCode>
                <c:ptCount val="1"/>
                <c:pt idx="0">
                  <c:v>1.73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9CA-42B0-B221-CE9E7BACE4CA}"/>
            </c:ext>
          </c:extLst>
        </c:ser>
        <c:ser>
          <c:idx val="1"/>
          <c:order val="1"/>
          <c:tx>
            <c:strRef>
              <c:f>' Obs short'!$D$5</c:f>
              <c:strCache>
                <c:ptCount val="1"/>
                <c:pt idx="0">
                  <c:v>AmmSO4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cat>
            <c:strRef>
              <c:f>' Obs short'!$B$6</c:f>
              <c:strCache>
                <c:ptCount val="1"/>
                <c:pt idx="0">
                  <c:v>IMPROVE 2014</c:v>
                </c:pt>
              </c:strCache>
            </c:strRef>
          </c:cat>
          <c:val>
            <c:numRef>
              <c:f>' Obs short'!$D$6</c:f>
              <c:numCache>
                <c:formatCode>General</c:formatCode>
                <c:ptCount val="1"/>
                <c:pt idx="0">
                  <c:v>4.2519999999999998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9CA-42B0-B221-CE9E7BACE4CA}"/>
            </c:ext>
          </c:extLst>
        </c:ser>
        <c:ser>
          <c:idx val="2"/>
          <c:order val="2"/>
          <c:tx>
            <c:strRef>
              <c:f>' Obs short'!$E$5</c:f>
              <c:strCache>
                <c:ptCount val="1"/>
                <c:pt idx="0">
                  <c:v>CM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 Obs short'!$B$6</c:f>
              <c:strCache>
                <c:ptCount val="1"/>
                <c:pt idx="0">
                  <c:v>IMPROVE 2014</c:v>
                </c:pt>
              </c:strCache>
            </c:strRef>
          </c:cat>
          <c:val>
            <c:numRef>
              <c:f>' Obs short'!$E$6</c:f>
              <c:numCache>
                <c:formatCode>General</c:formatCode>
                <c:ptCount val="1"/>
                <c:pt idx="0">
                  <c:v>1.3080000000000001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9CA-42B0-B221-CE9E7BACE4CA}"/>
            </c:ext>
          </c:extLst>
        </c:ser>
        <c:ser>
          <c:idx val="3"/>
          <c:order val="3"/>
          <c:tx>
            <c:strRef>
              <c:f>' Obs short'!$F$5</c:f>
              <c:strCache>
                <c:ptCount val="1"/>
                <c:pt idx="0">
                  <c:v>EC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cat>
            <c:strRef>
              <c:f>' Obs short'!$B$6</c:f>
              <c:strCache>
                <c:ptCount val="1"/>
                <c:pt idx="0">
                  <c:v>IMPROVE 2014</c:v>
                </c:pt>
              </c:strCache>
            </c:strRef>
          </c:cat>
          <c:val>
            <c:numRef>
              <c:f>' Obs short'!$F$6</c:f>
              <c:numCache>
                <c:formatCode>General</c:formatCode>
                <c:ptCount val="1"/>
                <c:pt idx="0">
                  <c:v>0.89400000000000002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9CA-42B0-B221-CE9E7BACE4CA}"/>
            </c:ext>
          </c:extLst>
        </c:ser>
        <c:ser>
          <c:idx val="4"/>
          <c:order val="4"/>
          <c:tx>
            <c:strRef>
              <c:f>' Obs short'!$G$5</c:f>
              <c:strCache>
                <c:ptCount val="1"/>
                <c:pt idx="0">
                  <c:v>OMC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strRef>
              <c:f>' Obs short'!$B$6</c:f>
              <c:strCache>
                <c:ptCount val="1"/>
                <c:pt idx="0">
                  <c:v>IMPROVE 2014</c:v>
                </c:pt>
              </c:strCache>
            </c:strRef>
          </c:cat>
          <c:val>
            <c:numRef>
              <c:f>' Obs short'!$G$6</c:f>
              <c:numCache>
                <c:formatCode>General</c:formatCode>
                <c:ptCount val="1"/>
                <c:pt idx="0">
                  <c:v>3.8540000000000001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9CA-42B0-B221-CE9E7BACE4CA}"/>
            </c:ext>
          </c:extLst>
        </c:ser>
        <c:ser>
          <c:idx val="5"/>
          <c:order val="5"/>
          <c:tx>
            <c:strRef>
              <c:f>' Obs short'!$H$5</c:f>
              <c:strCache>
                <c:ptCount val="1"/>
                <c:pt idx="0">
                  <c:v>SeaSalt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 Obs short'!$B$6</c:f>
              <c:strCache>
                <c:ptCount val="1"/>
                <c:pt idx="0">
                  <c:v>IMPROVE 2014</c:v>
                </c:pt>
              </c:strCache>
            </c:strRef>
          </c:cat>
          <c:val>
            <c:numRef>
              <c:f>' Obs short'!$H$6</c:f>
              <c:numCache>
                <c:formatCode>General</c:formatCode>
                <c:ptCount val="1"/>
                <c:pt idx="0">
                  <c:v>0.112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9CA-42B0-B221-CE9E7BACE4CA}"/>
            </c:ext>
          </c:extLst>
        </c:ser>
        <c:ser>
          <c:idx val="6"/>
          <c:order val="6"/>
          <c:tx>
            <c:strRef>
              <c:f>' Obs short'!$I$5</c:f>
              <c:strCache>
                <c:ptCount val="1"/>
                <c:pt idx="0">
                  <c:v>Soil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' Obs short'!$B$6</c:f>
              <c:strCache>
                <c:ptCount val="1"/>
                <c:pt idx="0">
                  <c:v>IMPROVE 2014</c:v>
                </c:pt>
              </c:strCache>
            </c:strRef>
          </c:cat>
          <c:val>
            <c:numRef>
              <c:f>' Obs short'!$I$6</c:f>
              <c:numCache>
                <c:formatCode>General</c:formatCode>
                <c:ptCount val="1"/>
                <c:pt idx="0">
                  <c:v>0.40200000000000002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9CA-42B0-B221-CE9E7BACE4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0"/>
        <c:overlap val="100"/>
        <c:serLines>
          <c:spPr>
            <a:ln w="9525" cap="flat" cmpd="sng" algn="ctr">
              <a:solidFill>
                <a:schemeClr val="tx1">
                  <a:lumMod val="35000"/>
                  <a:lumOff val="65000"/>
                </a:schemeClr>
              </a:solidFill>
              <a:round/>
            </a:ln>
            <a:effectLst/>
          </c:spPr>
        </c:serLines>
        <c:axId val="765748911"/>
        <c:axId val="661311279"/>
      </c:barChart>
      <c:catAx>
        <c:axId val="7657489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1311279"/>
        <c:crosses val="autoZero"/>
        <c:auto val="1"/>
        <c:lblAlgn val="ctr"/>
        <c:lblOffset val="100"/>
        <c:noMultiLvlLbl val="0"/>
      </c:catAx>
      <c:valAx>
        <c:axId val="6613112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Aerosol Light Extinction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5748911"/>
        <c:crosses val="autoZero"/>
        <c:crossBetween val="between"/>
      </c:valAx>
      <c:spPr>
        <a:noFill/>
        <a:ln>
          <a:solidFill>
            <a:schemeClr val="accent3"/>
          </a:solidFill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bg2">
          <a:lumMod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/>
              <a:t>2014 v2 Model Performance Evaluation</a:t>
            </a:r>
          </a:p>
          <a:p>
            <a:pPr>
              <a:defRPr sz="2000"/>
            </a:pPr>
            <a:r>
              <a:rPr lang="en-US" sz="2000" dirty="0"/>
              <a:t>Most Impaired Days – Yellowstone</a:t>
            </a:r>
            <a:r>
              <a:rPr lang="en-US" sz="2000" baseline="0" dirty="0"/>
              <a:t> National Park</a:t>
            </a:r>
            <a:endParaRPr lang="en-US" sz="20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'Model Obs Baseline'!$B$5</c:f>
              <c:strCache>
                <c:ptCount val="1"/>
                <c:pt idx="0">
                  <c:v>AmmNO3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'Model Obs Baseline'!$A$6:$A$8</c:f>
              <c:strCache>
                <c:ptCount val="3"/>
                <c:pt idx="0">
                  <c:v>Model 2014v2</c:v>
                </c:pt>
                <c:pt idx="1">
                  <c:v>IMPROVE 2014</c:v>
                </c:pt>
                <c:pt idx="2">
                  <c:v>Model Baseline</c:v>
                </c:pt>
              </c:strCache>
            </c:strRef>
          </c:cat>
          <c:val>
            <c:numRef>
              <c:f>'Model Obs Baseline'!$B$6:$B$8</c:f>
              <c:numCache>
                <c:formatCode>General</c:formatCode>
                <c:ptCount val="3"/>
                <c:pt idx="0">
                  <c:v>2.4</c:v>
                </c:pt>
                <c:pt idx="1">
                  <c:v>1.73</c:v>
                </c:pt>
                <c:pt idx="2">
                  <c:v>1.4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426-4E09-AAD7-C1D807DDEA1E}"/>
            </c:ext>
          </c:extLst>
        </c:ser>
        <c:ser>
          <c:idx val="1"/>
          <c:order val="1"/>
          <c:tx>
            <c:strRef>
              <c:f>'Model Obs Baseline'!$C$5</c:f>
              <c:strCache>
                <c:ptCount val="1"/>
                <c:pt idx="0">
                  <c:v>AmmSO4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cat>
            <c:strRef>
              <c:f>'Model Obs Baseline'!$A$6:$A$8</c:f>
              <c:strCache>
                <c:ptCount val="3"/>
                <c:pt idx="0">
                  <c:v>Model 2014v2</c:v>
                </c:pt>
                <c:pt idx="1">
                  <c:v>IMPROVE 2014</c:v>
                </c:pt>
                <c:pt idx="2">
                  <c:v>Model Baseline</c:v>
                </c:pt>
              </c:strCache>
            </c:strRef>
          </c:cat>
          <c:val>
            <c:numRef>
              <c:f>'Model Obs Baseline'!$C$6:$C$8</c:f>
              <c:numCache>
                <c:formatCode>General</c:formatCode>
                <c:ptCount val="3"/>
                <c:pt idx="0">
                  <c:v>3.5</c:v>
                </c:pt>
                <c:pt idx="1">
                  <c:v>4.2519999999999998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426-4E09-AAD7-C1D807DDEA1E}"/>
            </c:ext>
          </c:extLst>
        </c:ser>
        <c:ser>
          <c:idx val="2"/>
          <c:order val="2"/>
          <c:tx>
            <c:strRef>
              <c:f>'Model Obs Baseline'!$D$5</c:f>
              <c:strCache>
                <c:ptCount val="1"/>
                <c:pt idx="0">
                  <c:v>CM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'Model Obs Baseline'!$A$6:$A$8</c:f>
              <c:strCache>
                <c:ptCount val="3"/>
                <c:pt idx="0">
                  <c:v>Model 2014v2</c:v>
                </c:pt>
                <c:pt idx="1">
                  <c:v>IMPROVE 2014</c:v>
                </c:pt>
                <c:pt idx="2">
                  <c:v>Model Baseline</c:v>
                </c:pt>
              </c:strCache>
            </c:strRef>
          </c:cat>
          <c:val>
            <c:numRef>
              <c:f>'Model Obs Baseline'!$D$6:$D$8</c:f>
              <c:numCache>
                <c:formatCode>General</c:formatCode>
                <c:ptCount val="3"/>
                <c:pt idx="0">
                  <c:v>1.8</c:v>
                </c:pt>
                <c:pt idx="1">
                  <c:v>1.3080000000000001</c:v>
                </c:pt>
                <c:pt idx="2">
                  <c:v>1.4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426-4E09-AAD7-C1D807DDEA1E}"/>
            </c:ext>
          </c:extLst>
        </c:ser>
        <c:ser>
          <c:idx val="3"/>
          <c:order val="3"/>
          <c:tx>
            <c:strRef>
              <c:f>'Model Obs Baseline'!$E$5</c:f>
              <c:strCache>
                <c:ptCount val="1"/>
                <c:pt idx="0">
                  <c:v>EC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cat>
            <c:strRef>
              <c:f>'Model Obs Baseline'!$A$6:$A$8</c:f>
              <c:strCache>
                <c:ptCount val="3"/>
                <c:pt idx="0">
                  <c:v>Model 2014v2</c:v>
                </c:pt>
                <c:pt idx="1">
                  <c:v>IMPROVE 2014</c:v>
                </c:pt>
                <c:pt idx="2">
                  <c:v>Model Baseline</c:v>
                </c:pt>
              </c:strCache>
            </c:strRef>
          </c:cat>
          <c:val>
            <c:numRef>
              <c:f>'Model Obs Baseline'!$E$6:$E$8</c:f>
              <c:numCache>
                <c:formatCode>General</c:formatCode>
                <c:ptCount val="3"/>
                <c:pt idx="0">
                  <c:v>0.8</c:v>
                </c:pt>
                <c:pt idx="1">
                  <c:v>0.89400000000000002</c:v>
                </c:pt>
                <c:pt idx="2">
                  <c:v>1.6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426-4E09-AAD7-C1D807DDEA1E}"/>
            </c:ext>
          </c:extLst>
        </c:ser>
        <c:ser>
          <c:idx val="4"/>
          <c:order val="4"/>
          <c:tx>
            <c:strRef>
              <c:f>'Model Obs Baseline'!$F$5</c:f>
              <c:strCache>
                <c:ptCount val="1"/>
                <c:pt idx="0">
                  <c:v>OMC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strRef>
              <c:f>'Model Obs Baseline'!$A$6:$A$8</c:f>
              <c:strCache>
                <c:ptCount val="3"/>
                <c:pt idx="0">
                  <c:v>Model 2014v2</c:v>
                </c:pt>
                <c:pt idx="1">
                  <c:v>IMPROVE 2014</c:v>
                </c:pt>
                <c:pt idx="2">
                  <c:v>Model Baseline</c:v>
                </c:pt>
              </c:strCache>
            </c:strRef>
          </c:cat>
          <c:val>
            <c:numRef>
              <c:f>'Model Obs Baseline'!$F$6:$F$8</c:f>
              <c:numCache>
                <c:formatCode>General</c:formatCode>
                <c:ptCount val="3"/>
                <c:pt idx="0">
                  <c:v>3.2</c:v>
                </c:pt>
                <c:pt idx="1">
                  <c:v>3.8540000000000001</c:v>
                </c:pt>
                <c:pt idx="2">
                  <c:v>4.5999999999999996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426-4E09-AAD7-C1D807DDEA1E}"/>
            </c:ext>
          </c:extLst>
        </c:ser>
        <c:ser>
          <c:idx val="5"/>
          <c:order val="5"/>
          <c:tx>
            <c:strRef>
              <c:f>'Model Obs Baseline'!$G$5</c:f>
              <c:strCache>
                <c:ptCount val="1"/>
                <c:pt idx="0">
                  <c:v>SeaSalt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cat>
            <c:strRef>
              <c:f>'Model Obs Baseline'!$A$6:$A$8</c:f>
              <c:strCache>
                <c:ptCount val="3"/>
                <c:pt idx="0">
                  <c:v>Model 2014v2</c:v>
                </c:pt>
                <c:pt idx="1">
                  <c:v>IMPROVE 2014</c:v>
                </c:pt>
                <c:pt idx="2">
                  <c:v>Model Baseline</c:v>
                </c:pt>
              </c:strCache>
            </c:strRef>
          </c:cat>
          <c:val>
            <c:numRef>
              <c:f>'Model Obs Baseline'!$G$6:$G$8</c:f>
              <c:numCache>
                <c:formatCode>General</c:formatCode>
                <c:ptCount val="3"/>
                <c:pt idx="0">
                  <c:v>0.1</c:v>
                </c:pt>
                <c:pt idx="1">
                  <c:v>0.112</c:v>
                </c:pt>
                <c:pt idx="2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426-4E09-AAD7-C1D807DDEA1E}"/>
            </c:ext>
          </c:extLst>
        </c:ser>
        <c:ser>
          <c:idx val="6"/>
          <c:order val="6"/>
          <c:tx>
            <c:strRef>
              <c:f>'Model Obs Baseline'!$H$5</c:f>
              <c:strCache>
                <c:ptCount val="1"/>
                <c:pt idx="0">
                  <c:v>Soil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'Model Obs Baseline'!$A$6:$A$8</c:f>
              <c:strCache>
                <c:ptCount val="3"/>
                <c:pt idx="0">
                  <c:v>Model 2014v2</c:v>
                </c:pt>
                <c:pt idx="1">
                  <c:v>IMPROVE 2014</c:v>
                </c:pt>
                <c:pt idx="2">
                  <c:v>Model Baseline</c:v>
                </c:pt>
              </c:strCache>
            </c:strRef>
          </c:cat>
          <c:val>
            <c:numRef>
              <c:f>'Model Obs Baseline'!$H$6:$H$8</c:f>
              <c:numCache>
                <c:formatCode>General</c:formatCode>
                <c:ptCount val="3"/>
                <c:pt idx="0">
                  <c:v>0.3</c:v>
                </c:pt>
                <c:pt idx="1">
                  <c:v>0.40200000000000002</c:v>
                </c:pt>
                <c:pt idx="2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426-4E09-AAD7-C1D807DDEA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69953423"/>
        <c:axId val="699265631"/>
      </c:barChart>
      <c:catAx>
        <c:axId val="7699534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9265631"/>
        <c:crosses val="autoZero"/>
        <c:auto val="1"/>
        <c:lblAlgn val="ctr"/>
        <c:lblOffset val="100"/>
        <c:noMultiLvlLbl val="0"/>
      </c:catAx>
      <c:valAx>
        <c:axId val="6992656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100"/>
                  <a:t>Aerosol Light Extinction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9953423"/>
        <c:crosses val="autoZero"/>
        <c:crossBetween val="between"/>
      </c:valAx>
      <c:spPr>
        <a:noFill/>
        <a:ln>
          <a:solidFill>
            <a:schemeClr val="bg2">
              <a:lumMod val="75000"/>
            </a:schemeClr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bg2">
          <a:lumMod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 err="1"/>
              <a:t>GEOSChem</a:t>
            </a:r>
            <a:r>
              <a:rPr lang="en-US" sz="1800" dirty="0"/>
              <a:t>/Zero Out:</a:t>
            </a:r>
            <a:r>
              <a:rPr lang="en-US" sz="1800" baseline="0" dirty="0"/>
              <a:t> </a:t>
            </a:r>
            <a:r>
              <a:rPr lang="en-US" sz="1800" dirty="0"/>
              <a:t> 2014 International Anthro, Fire, Natural</a:t>
            </a:r>
          </a:p>
          <a:p>
            <a:pPr>
              <a:defRPr/>
            </a:pPr>
            <a:r>
              <a:rPr lang="en-US" sz="1800" dirty="0"/>
              <a:t>PSAT</a:t>
            </a:r>
            <a:r>
              <a:rPr lang="en-US" sz="1800" baseline="0" dirty="0"/>
              <a:t>: </a:t>
            </a:r>
            <a:r>
              <a:rPr lang="en-US" sz="1800" dirty="0"/>
              <a:t>Baseline US Anthro,</a:t>
            </a:r>
            <a:r>
              <a:rPr lang="en-US" sz="1800" baseline="0" dirty="0"/>
              <a:t> </a:t>
            </a:r>
            <a:r>
              <a:rPr lang="en-US" sz="1800" dirty="0"/>
              <a:t>World Anthro, Fire, Natural</a:t>
            </a:r>
            <a:r>
              <a:rPr lang="en-US" sz="1800" baseline="0" dirty="0"/>
              <a:t> </a:t>
            </a:r>
            <a:endParaRPr lang="en-US" sz="1800" dirty="0"/>
          </a:p>
        </c:rich>
      </c:tx>
      <c:layout>
        <c:manualLayout>
          <c:xMode val="edge"/>
          <c:yMode val="edge"/>
          <c:x val="0.13327897622264673"/>
          <c:y val="1.674808094905792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GEOSCHEM!$C$3</c:f>
              <c:strCache>
                <c:ptCount val="1"/>
                <c:pt idx="0">
                  <c:v>AmmNO3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GEOSCHEM!$B$4:$B$68</c:f>
              <c:strCache>
                <c:ptCount val="65"/>
                <c:pt idx="0">
                  <c:v>2000</c:v>
                </c:pt>
                <c:pt idx="1">
                  <c:v>2001</c:v>
                </c:pt>
                <c:pt idx="2">
                  <c:v>Model 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2">
                  <c:v>2012</c:v>
                </c:pt>
                <c:pt idx="13">
                  <c:v>2013</c:v>
                </c:pt>
                <c:pt idx="14">
                  <c:v>Model 2014v2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Model Baseline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  <c:pt idx="24">
                  <c:v>2024</c:v>
                </c:pt>
                <c:pt idx="25">
                  <c:v>2025</c:v>
                </c:pt>
                <c:pt idx="26">
                  <c:v>2026</c:v>
                </c:pt>
                <c:pt idx="27">
                  <c:v>2027</c:v>
                </c:pt>
                <c:pt idx="28">
                  <c:v>2028</c:v>
                </c:pt>
                <c:pt idx="29">
                  <c:v>2029</c:v>
                </c:pt>
                <c:pt idx="30">
                  <c:v>2030</c:v>
                </c:pt>
                <c:pt idx="31">
                  <c:v>2031</c:v>
                </c:pt>
                <c:pt idx="32">
                  <c:v>2032</c:v>
                </c:pt>
                <c:pt idx="33">
                  <c:v>2033</c:v>
                </c:pt>
                <c:pt idx="34">
                  <c:v>2034</c:v>
                </c:pt>
                <c:pt idx="35">
                  <c:v>2035</c:v>
                </c:pt>
                <c:pt idx="36">
                  <c:v>2036</c:v>
                </c:pt>
                <c:pt idx="37">
                  <c:v>2037</c:v>
                </c:pt>
                <c:pt idx="38">
                  <c:v>2038</c:v>
                </c:pt>
                <c:pt idx="39">
                  <c:v>2039</c:v>
                </c:pt>
                <c:pt idx="40">
                  <c:v>2040</c:v>
                </c:pt>
                <c:pt idx="41">
                  <c:v>2041</c:v>
                </c:pt>
                <c:pt idx="42">
                  <c:v>2042</c:v>
                </c:pt>
                <c:pt idx="43">
                  <c:v>2043</c:v>
                </c:pt>
                <c:pt idx="44">
                  <c:v>2044</c:v>
                </c:pt>
                <c:pt idx="45">
                  <c:v>2045</c:v>
                </c:pt>
                <c:pt idx="46">
                  <c:v>2046</c:v>
                </c:pt>
                <c:pt idx="47">
                  <c:v>2047</c:v>
                </c:pt>
                <c:pt idx="48">
                  <c:v>2048</c:v>
                </c:pt>
                <c:pt idx="49">
                  <c:v>2049</c:v>
                </c:pt>
                <c:pt idx="50">
                  <c:v>2050</c:v>
                </c:pt>
                <c:pt idx="51">
                  <c:v>2051</c:v>
                </c:pt>
                <c:pt idx="52">
                  <c:v>2052</c:v>
                </c:pt>
                <c:pt idx="53">
                  <c:v>2053</c:v>
                </c:pt>
                <c:pt idx="54">
                  <c:v>2054</c:v>
                </c:pt>
                <c:pt idx="55">
                  <c:v>2055</c:v>
                </c:pt>
                <c:pt idx="56">
                  <c:v>2056</c:v>
                </c:pt>
                <c:pt idx="57">
                  <c:v>2057</c:v>
                </c:pt>
                <c:pt idx="58">
                  <c:v>2058</c:v>
                </c:pt>
                <c:pt idx="59">
                  <c:v>2059</c:v>
                </c:pt>
                <c:pt idx="60">
                  <c:v>2060</c:v>
                </c:pt>
                <c:pt idx="61">
                  <c:v>2061</c:v>
                </c:pt>
                <c:pt idx="62">
                  <c:v>2062</c:v>
                </c:pt>
                <c:pt idx="63">
                  <c:v>2063</c:v>
                </c:pt>
                <c:pt idx="64">
                  <c:v>2064 NC</c:v>
                </c:pt>
              </c:strCache>
            </c:strRef>
          </c:cat>
          <c:val>
            <c:numRef>
              <c:f>GEOSCHEM!$C$4:$C$68</c:f>
            </c:numRef>
          </c:val>
          <c:extLst>
            <c:ext xmlns:c16="http://schemas.microsoft.com/office/drawing/2014/chart" uri="{C3380CC4-5D6E-409C-BE32-E72D297353CC}">
              <c16:uniqueId val="{00000000-34DB-4044-9D04-961DE8D654CC}"/>
            </c:ext>
          </c:extLst>
        </c:ser>
        <c:ser>
          <c:idx val="1"/>
          <c:order val="1"/>
          <c:tx>
            <c:strRef>
              <c:f>GEOSCHEM!$D$3</c:f>
              <c:strCache>
                <c:ptCount val="1"/>
                <c:pt idx="0">
                  <c:v>AmmSO4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GEOSCHEM!$B$4:$B$68</c:f>
              <c:strCache>
                <c:ptCount val="65"/>
                <c:pt idx="0">
                  <c:v>2000</c:v>
                </c:pt>
                <c:pt idx="1">
                  <c:v>2001</c:v>
                </c:pt>
                <c:pt idx="2">
                  <c:v>Model 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2">
                  <c:v>2012</c:v>
                </c:pt>
                <c:pt idx="13">
                  <c:v>2013</c:v>
                </c:pt>
                <c:pt idx="14">
                  <c:v>Model 2014v2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Model Baseline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  <c:pt idx="24">
                  <c:v>2024</c:v>
                </c:pt>
                <c:pt idx="25">
                  <c:v>2025</c:v>
                </c:pt>
                <c:pt idx="26">
                  <c:v>2026</c:v>
                </c:pt>
                <c:pt idx="27">
                  <c:v>2027</c:v>
                </c:pt>
                <c:pt idx="28">
                  <c:v>2028</c:v>
                </c:pt>
                <c:pt idx="29">
                  <c:v>2029</c:v>
                </c:pt>
                <c:pt idx="30">
                  <c:v>2030</c:v>
                </c:pt>
                <c:pt idx="31">
                  <c:v>2031</c:v>
                </c:pt>
                <c:pt idx="32">
                  <c:v>2032</c:v>
                </c:pt>
                <c:pt idx="33">
                  <c:v>2033</c:v>
                </c:pt>
                <c:pt idx="34">
                  <c:v>2034</c:v>
                </c:pt>
                <c:pt idx="35">
                  <c:v>2035</c:v>
                </c:pt>
                <c:pt idx="36">
                  <c:v>2036</c:v>
                </c:pt>
                <c:pt idx="37">
                  <c:v>2037</c:v>
                </c:pt>
                <c:pt idx="38">
                  <c:v>2038</c:v>
                </c:pt>
                <c:pt idx="39">
                  <c:v>2039</c:v>
                </c:pt>
                <c:pt idx="40">
                  <c:v>2040</c:v>
                </c:pt>
                <c:pt idx="41">
                  <c:v>2041</c:v>
                </c:pt>
                <c:pt idx="42">
                  <c:v>2042</c:v>
                </c:pt>
                <c:pt idx="43">
                  <c:v>2043</c:v>
                </c:pt>
                <c:pt idx="44">
                  <c:v>2044</c:v>
                </c:pt>
                <c:pt idx="45">
                  <c:v>2045</c:v>
                </c:pt>
                <c:pt idx="46">
                  <c:v>2046</c:v>
                </c:pt>
                <c:pt idx="47">
                  <c:v>2047</c:v>
                </c:pt>
                <c:pt idx="48">
                  <c:v>2048</c:v>
                </c:pt>
                <c:pt idx="49">
                  <c:v>2049</c:v>
                </c:pt>
                <c:pt idx="50">
                  <c:v>2050</c:v>
                </c:pt>
                <c:pt idx="51">
                  <c:v>2051</c:v>
                </c:pt>
                <c:pt idx="52">
                  <c:v>2052</c:v>
                </c:pt>
                <c:pt idx="53">
                  <c:v>2053</c:v>
                </c:pt>
                <c:pt idx="54">
                  <c:v>2054</c:v>
                </c:pt>
                <c:pt idx="55">
                  <c:v>2055</c:v>
                </c:pt>
                <c:pt idx="56">
                  <c:v>2056</c:v>
                </c:pt>
                <c:pt idx="57">
                  <c:v>2057</c:v>
                </c:pt>
                <c:pt idx="58">
                  <c:v>2058</c:v>
                </c:pt>
                <c:pt idx="59">
                  <c:v>2059</c:v>
                </c:pt>
                <c:pt idx="60">
                  <c:v>2060</c:v>
                </c:pt>
                <c:pt idx="61">
                  <c:v>2061</c:v>
                </c:pt>
                <c:pt idx="62">
                  <c:v>2062</c:v>
                </c:pt>
                <c:pt idx="63">
                  <c:v>2063</c:v>
                </c:pt>
                <c:pt idx="64">
                  <c:v>2064 NC</c:v>
                </c:pt>
              </c:strCache>
            </c:strRef>
          </c:cat>
          <c:val>
            <c:numRef>
              <c:f>GEOSCHEM!$D$4:$D$68</c:f>
            </c:numRef>
          </c:val>
          <c:extLst>
            <c:ext xmlns:c16="http://schemas.microsoft.com/office/drawing/2014/chart" uri="{C3380CC4-5D6E-409C-BE32-E72D297353CC}">
              <c16:uniqueId val="{00000001-34DB-4044-9D04-961DE8D654CC}"/>
            </c:ext>
          </c:extLst>
        </c:ser>
        <c:ser>
          <c:idx val="2"/>
          <c:order val="2"/>
          <c:tx>
            <c:strRef>
              <c:f>GEOSCHEM!$E$3</c:f>
              <c:strCache>
                <c:ptCount val="1"/>
                <c:pt idx="0">
                  <c:v>CM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GEOSCHEM!$B$4:$B$68</c:f>
              <c:strCache>
                <c:ptCount val="65"/>
                <c:pt idx="0">
                  <c:v>2000</c:v>
                </c:pt>
                <c:pt idx="1">
                  <c:v>2001</c:v>
                </c:pt>
                <c:pt idx="2">
                  <c:v>Model 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2">
                  <c:v>2012</c:v>
                </c:pt>
                <c:pt idx="13">
                  <c:v>2013</c:v>
                </c:pt>
                <c:pt idx="14">
                  <c:v>Model 2014v2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Model Baseline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  <c:pt idx="24">
                  <c:v>2024</c:v>
                </c:pt>
                <c:pt idx="25">
                  <c:v>2025</c:v>
                </c:pt>
                <c:pt idx="26">
                  <c:v>2026</c:v>
                </c:pt>
                <c:pt idx="27">
                  <c:v>2027</c:v>
                </c:pt>
                <c:pt idx="28">
                  <c:v>2028</c:v>
                </c:pt>
                <c:pt idx="29">
                  <c:v>2029</c:v>
                </c:pt>
                <c:pt idx="30">
                  <c:v>2030</c:v>
                </c:pt>
                <c:pt idx="31">
                  <c:v>2031</c:v>
                </c:pt>
                <c:pt idx="32">
                  <c:v>2032</c:v>
                </c:pt>
                <c:pt idx="33">
                  <c:v>2033</c:v>
                </c:pt>
                <c:pt idx="34">
                  <c:v>2034</c:v>
                </c:pt>
                <c:pt idx="35">
                  <c:v>2035</c:v>
                </c:pt>
                <c:pt idx="36">
                  <c:v>2036</c:v>
                </c:pt>
                <c:pt idx="37">
                  <c:v>2037</c:v>
                </c:pt>
                <c:pt idx="38">
                  <c:v>2038</c:v>
                </c:pt>
                <c:pt idx="39">
                  <c:v>2039</c:v>
                </c:pt>
                <c:pt idx="40">
                  <c:v>2040</c:v>
                </c:pt>
                <c:pt idx="41">
                  <c:v>2041</c:v>
                </c:pt>
                <c:pt idx="42">
                  <c:v>2042</c:v>
                </c:pt>
                <c:pt idx="43">
                  <c:v>2043</c:v>
                </c:pt>
                <c:pt idx="44">
                  <c:v>2044</c:v>
                </c:pt>
                <c:pt idx="45">
                  <c:v>2045</c:v>
                </c:pt>
                <c:pt idx="46">
                  <c:v>2046</c:v>
                </c:pt>
                <c:pt idx="47">
                  <c:v>2047</c:v>
                </c:pt>
                <c:pt idx="48">
                  <c:v>2048</c:v>
                </c:pt>
                <c:pt idx="49">
                  <c:v>2049</c:v>
                </c:pt>
                <c:pt idx="50">
                  <c:v>2050</c:v>
                </c:pt>
                <c:pt idx="51">
                  <c:v>2051</c:v>
                </c:pt>
                <c:pt idx="52">
                  <c:v>2052</c:v>
                </c:pt>
                <c:pt idx="53">
                  <c:v>2053</c:v>
                </c:pt>
                <c:pt idx="54">
                  <c:v>2054</c:v>
                </c:pt>
                <c:pt idx="55">
                  <c:v>2055</c:v>
                </c:pt>
                <c:pt idx="56">
                  <c:v>2056</c:v>
                </c:pt>
                <c:pt idx="57">
                  <c:v>2057</c:v>
                </c:pt>
                <c:pt idx="58">
                  <c:v>2058</c:v>
                </c:pt>
                <c:pt idx="59">
                  <c:v>2059</c:v>
                </c:pt>
                <c:pt idx="60">
                  <c:v>2060</c:v>
                </c:pt>
                <c:pt idx="61">
                  <c:v>2061</c:v>
                </c:pt>
                <c:pt idx="62">
                  <c:v>2062</c:v>
                </c:pt>
                <c:pt idx="63">
                  <c:v>2063</c:v>
                </c:pt>
                <c:pt idx="64">
                  <c:v>2064 NC</c:v>
                </c:pt>
              </c:strCache>
            </c:strRef>
          </c:cat>
          <c:val>
            <c:numRef>
              <c:f>GEOSCHEM!$E$4:$E$68</c:f>
            </c:numRef>
          </c:val>
          <c:extLst>
            <c:ext xmlns:c16="http://schemas.microsoft.com/office/drawing/2014/chart" uri="{C3380CC4-5D6E-409C-BE32-E72D297353CC}">
              <c16:uniqueId val="{00000002-34DB-4044-9D04-961DE8D654CC}"/>
            </c:ext>
          </c:extLst>
        </c:ser>
        <c:ser>
          <c:idx val="3"/>
          <c:order val="3"/>
          <c:tx>
            <c:strRef>
              <c:f>GEOSCHEM!$F$3</c:f>
              <c:strCache>
                <c:ptCount val="1"/>
                <c:pt idx="0">
                  <c:v>EC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GEOSCHEM!$B$4:$B$68</c:f>
              <c:strCache>
                <c:ptCount val="65"/>
                <c:pt idx="0">
                  <c:v>2000</c:v>
                </c:pt>
                <c:pt idx="1">
                  <c:v>2001</c:v>
                </c:pt>
                <c:pt idx="2">
                  <c:v>Model 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2">
                  <c:v>2012</c:v>
                </c:pt>
                <c:pt idx="13">
                  <c:v>2013</c:v>
                </c:pt>
                <c:pt idx="14">
                  <c:v>Model 2014v2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Model Baseline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  <c:pt idx="24">
                  <c:v>2024</c:v>
                </c:pt>
                <c:pt idx="25">
                  <c:v>2025</c:v>
                </c:pt>
                <c:pt idx="26">
                  <c:v>2026</c:v>
                </c:pt>
                <c:pt idx="27">
                  <c:v>2027</c:v>
                </c:pt>
                <c:pt idx="28">
                  <c:v>2028</c:v>
                </c:pt>
                <c:pt idx="29">
                  <c:v>2029</c:v>
                </c:pt>
                <c:pt idx="30">
                  <c:v>2030</c:v>
                </c:pt>
                <c:pt idx="31">
                  <c:v>2031</c:v>
                </c:pt>
                <c:pt idx="32">
                  <c:v>2032</c:v>
                </c:pt>
                <c:pt idx="33">
                  <c:v>2033</c:v>
                </c:pt>
                <c:pt idx="34">
                  <c:v>2034</c:v>
                </c:pt>
                <c:pt idx="35">
                  <c:v>2035</c:v>
                </c:pt>
                <c:pt idx="36">
                  <c:v>2036</c:v>
                </c:pt>
                <c:pt idx="37">
                  <c:v>2037</c:v>
                </c:pt>
                <c:pt idx="38">
                  <c:v>2038</c:v>
                </c:pt>
                <c:pt idx="39">
                  <c:v>2039</c:v>
                </c:pt>
                <c:pt idx="40">
                  <c:v>2040</c:v>
                </c:pt>
                <c:pt idx="41">
                  <c:v>2041</c:v>
                </c:pt>
                <c:pt idx="42">
                  <c:v>2042</c:v>
                </c:pt>
                <c:pt idx="43">
                  <c:v>2043</c:v>
                </c:pt>
                <c:pt idx="44">
                  <c:v>2044</c:v>
                </c:pt>
                <c:pt idx="45">
                  <c:v>2045</c:v>
                </c:pt>
                <c:pt idx="46">
                  <c:v>2046</c:v>
                </c:pt>
                <c:pt idx="47">
                  <c:v>2047</c:v>
                </c:pt>
                <c:pt idx="48">
                  <c:v>2048</c:v>
                </c:pt>
                <c:pt idx="49">
                  <c:v>2049</c:v>
                </c:pt>
                <c:pt idx="50">
                  <c:v>2050</c:v>
                </c:pt>
                <c:pt idx="51">
                  <c:v>2051</c:v>
                </c:pt>
                <c:pt idx="52">
                  <c:v>2052</c:v>
                </c:pt>
                <c:pt idx="53">
                  <c:v>2053</c:v>
                </c:pt>
                <c:pt idx="54">
                  <c:v>2054</c:v>
                </c:pt>
                <c:pt idx="55">
                  <c:v>2055</c:v>
                </c:pt>
                <c:pt idx="56">
                  <c:v>2056</c:v>
                </c:pt>
                <c:pt idx="57">
                  <c:v>2057</c:v>
                </c:pt>
                <c:pt idx="58">
                  <c:v>2058</c:v>
                </c:pt>
                <c:pt idx="59">
                  <c:v>2059</c:v>
                </c:pt>
                <c:pt idx="60">
                  <c:v>2060</c:v>
                </c:pt>
                <c:pt idx="61">
                  <c:v>2061</c:v>
                </c:pt>
                <c:pt idx="62">
                  <c:v>2062</c:v>
                </c:pt>
                <c:pt idx="63">
                  <c:v>2063</c:v>
                </c:pt>
                <c:pt idx="64">
                  <c:v>2064 NC</c:v>
                </c:pt>
              </c:strCache>
            </c:strRef>
          </c:cat>
          <c:val>
            <c:numRef>
              <c:f>GEOSCHEM!$F$4:$F$68</c:f>
            </c:numRef>
          </c:val>
          <c:extLst>
            <c:ext xmlns:c16="http://schemas.microsoft.com/office/drawing/2014/chart" uri="{C3380CC4-5D6E-409C-BE32-E72D297353CC}">
              <c16:uniqueId val="{00000003-34DB-4044-9D04-961DE8D654CC}"/>
            </c:ext>
          </c:extLst>
        </c:ser>
        <c:ser>
          <c:idx val="4"/>
          <c:order val="4"/>
          <c:tx>
            <c:strRef>
              <c:f>GEOSCHEM!$G$3</c:f>
              <c:strCache>
                <c:ptCount val="1"/>
                <c:pt idx="0">
                  <c:v>OMC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GEOSCHEM!$B$4:$B$68</c:f>
              <c:strCache>
                <c:ptCount val="65"/>
                <c:pt idx="0">
                  <c:v>2000</c:v>
                </c:pt>
                <c:pt idx="1">
                  <c:v>2001</c:v>
                </c:pt>
                <c:pt idx="2">
                  <c:v>Model 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2">
                  <c:v>2012</c:v>
                </c:pt>
                <c:pt idx="13">
                  <c:v>2013</c:v>
                </c:pt>
                <c:pt idx="14">
                  <c:v>Model 2014v2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Model Baseline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  <c:pt idx="24">
                  <c:v>2024</c:v>
                </c:pt>
                <c:pt idx="25">
                  <c:v>2025</c:v>
                </c:pt>
                <c:pt idx="26">
                  <c:v>2026</c:v>
                </c:pt>
                <c:pt idx="27">
                  <c:v>2027</c:v>
                </c:pt>
                <c:pt idx="28">
                  <c:v>2028</c:v>
                </c:pt>
                <c:pt idx="29">
                  <c:v>2029</c:v>
                </c:pt>
                <c:pt idx="30">
                  <c:v>2030</c:v>
                </c:pt>
                <c:pt idx="31">
                  <c:v>2031</c:v>
                </c:pt>
                <c:pt idx="32">
                  <c:v>2032</c:v>
                </c:pt>
                <c:pt idx="33">
                  <c:v>2033</c:v>
                </c:pt>
                <c:pt idx="34">
                  <c:v>2034</c:v>
                </c:pt>
                <c:pt idx="35">
                  <c:v>2035</c:v>
                </c:pt>
                <c:pt idx="36">
                  <c:v>2036</c:v>
                </c:pt>
                <c:pt idx="37">
                  <c:v>2037</c:v>
                </c:pt>
                <c:pt idx="38">
                  <c:v>2038</c:v>
                </c:pt>
                <c:pt idx="39">
                  <c:v>2039</c:v>
                </c:pt>
                <c:pt idx="40">
                  <c:v>2040</c:v>
                </c:pt>
                <c:pt idx="41">
                  <c:v>2041</c:v>
                </c:pt>
                <c:pt idx="42">
                  <c:v>2042</c:v>
                </c:pt>
                <c:pt idx="43">
                  <c:v>2043</c:v>
                </c:pt>
                <c:pt idx="44">
                  <c:v>2044</c:v>
                </c:pt>
                <c:pt idx="45">
                  <c:v>2045</c:v>
                </c:pt>
                <c:pt idx="46">
                  <c:v>2046</c:v>
                </c:pt>
                <c:pt idx="47">
                  <c:v>2047</c:v>
                </c:pt>
                <c:pt idx="48">
                  <c:v>2048</c:v>
                </c:pt>
                <c:pt idx="49">
                  <c:v>2049</c:v>
                </c:pt>
                <c:pt idx="50">
                  <c:v>2050</c:v>
                </c:pt>
                <c:pt idx="51">
                  <c:v>2051</c:v>
                </c:pt>
                <c:pt idx="52">
                  <c:v>2052</c:v>
                </c:pt>
                <c:pt idx="53">
                  <c:v>2053</c:v>
                </c:pt>
                <c:pt idx="54">
                  <c:v>2054</c:v>
                </c:pt>
                <c:pt idx="55">
                  <c:v>2055</c:v>
                </c:pt>
                <c:pt idx="56">
                  <c:v>2056</c:v>
                </c:pt>
                <c:pt idx="57">
                  <c:v>2057</c:v>
                </c:pt>
                <c:pt idx="58">
                  <c:v>2058</c:v>
                </c:pt>
                <c:pt idx="59">
                  <c:v>2059</c:v>
                </c:pt>
                <c:pt idx="60">
                  <c:v>2060</c:v>
                </c:pt>
                <c:pt idx="61">
                  <c:v>2061</c:v>
                </c:pt>
                <c:pt idx="62">
                  <c:v>2062</c:v>
                </c:pt>
                <c:pt idx="63">
                  <c:v>2063</c:v>
                </c:pt>
                <c:pt idx="64">
                  <c:v>2064 NC</c:v>
                </c:pt>
              </c:strCache>
            </c:strRef>
          </c:cat>
          <c:val>
            <c:numRef>
              <c:f>GEOSCHEM!$G$4:$G$68</c:f>
            </c:numRef>
          </c:val>
          <c:extLst>
            <c:ext xmlns:c16="http://schemas.microsoft.com/office/drawing/2014/chart" uri="{C3380CC4-5D6E-409C-BE32-E72D297353CC}">
              <c16:uniqueId val="{00000004-34DB-4044-9D04-961DE8D654CC}"/>
            </c:ext>
          </c:extLst>
        </c:ser>
        <c:ser>
          <c:idx val="5"/>
          <c:order val="5"/>
          <c:tx>
            <c:strRef>
              <c:f>GEOSCHEM!$H$3</c:f>
              <c:strCache>
                <c:ptCount val="1"/>
                <c:pt idx="0">
                  <c:v>SeaSalt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GEOSCHEM!$B$4:$B$68</c:f>
              <c:strCache>
                <c:ptCount val="65"/>
                <c:pt idx="0">
                  <c:v>2000</c:v>
                </c:pt>
                <c:pt idx="1">
                  <c:v>2001</c:v>
                </c:pt>
                <c:pt idx="2">
                  <c:v>Model 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2">
                  <c:v>2012</c:v>
                </c:pt>
                <c:pt idx="13">
                  <c:v>2013</c:v>
                </c:pt>
                <c:pt idx="14">
                  <c:v>Model 2014v2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Model Baseline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  <c:pt idx="24">
                  <c:v>2024</c:v>
                </c:pt>
                <c:pt idx="25">
                  <c:v>2025</c:v>
                </c:pt>
                <c:pt idx="26">
                  <c:v>2026</c:v>
                </c:pt>
                <c:pt idx="27">
                  <c:v>2027</c:v>
                </c:pt>
                <c:pt idx="28">
                  <c:v>2028</c:v>
                </c:pt>
                <c:pt idx="29">
                  <c:v>2029</c:v>
                </c:pt>
                <c:pt idx="30">
                  <c:v>2030</c:v>
                </c:pt>
                <c:pt idx="31">
                  <c:v>2031</c:v>
                </c:pt>
                <c:pt idx="32">
                  <c:v>2032</c:v>
                </c:pt>
                <c:pt idx="33">
                  <c:v>2033</c:v>
                </c:pt>
                <c:pt idx="34">
                  <c:v>2034</c:v>
                </c:pt>
                <c:pt idx="35">
                  <c:v>2035</c:v>
                </c:pt>
                <c:pt idx="36">
                  <c:v>2036</c:v>
                </c:pt>
                <c:pt idx="37">
                  <c:v>2037</c:v>
                </c:pt>
                <c:pt idx="38">
                  <c:v>2038</c:v>
                </c:pt>
                <c:pt idx="39">
                  <c:v>2039</c:v>
                </c:pt>
                <c:pt idx="40">
                  <c:v>2040</c:v>
                </c:pt>
                <c:pt idx="41">
                  <c:v>2041</c:v>
                </c:pt>
                <c:pt idx="42">
                  <c:v>2042</c:v>
                </c:pt>
                <c:pt idx="43">
                  <c:v>2043</c:v>
                </c:pt>
                <c:pt idx="44">
                  <c:v>2044</c:v>
                </c:pt>
                <c:pt idx="45">
                  <c:v>2045</c:v>
                </c:pt>
                <c:pt idx="46">
                  <c:v>2046</c:v>
                </c:pt>
                <c:pt idx="47">
                  <c:v>2047</c:v>
                </c:pt>
                <c:pt idx="48">
                  <c:v>2048</c:v>
                </c:pt>
                <c:pt idx="49">
                  <c:v>2049</c:v>
                </c:pt>
                <c:pt idx="50">
                  <c:v>2050</c:v>
                </c:pt>
                <c:pt idx="51">
                  <c:v>2051</c:v>
                </c:pt>
                <c:pt idx="52">
                  <c:v>2052</c:v>
                </c:pt>
                <c:pt idx="53">
                  <c:v>2053</c:v>
                </c:pt>
                <c:pt idx="54">
                  <c:v>2054</c:v>
                </c:pt>
                <c:pt idx="55">
                  <c:v>2055</c:v>
                </c:pt>
                <c:pt idx="56">
                  <c:v>2056</c:v>
                </c:pt>
                <c:pt idx="57">
                  <c:v>2057</c:v>
                </c:pt>
                <c:pt idx="58">
                  <c:v>2058</c:v>
                </c:pt>
                <c:pt idx="59">
                  <c:v>2059</c:v>
                </c:pt>
                <c:pt idx="60">
                  <c:v>2060</c:v>
                </c:pt>
                <c:pt idx="61">
                  <c:v>2061</c:v>
                </c:pt>
                <c:pt idx="62">
                  <c:v>2062</c:v>
                </c:pt>
                <c:pt idx="63">
                  <c:v>2063</c:v>
                </c:pt>
                <c:pt idx="64">
                  <c:v>2064 NC</c:v>
                </c:pt>
              </c:strCache>
            </c:strRef>
          </c:cat>
          <c:val>
            <c:numRef>
              <c:f>GEOSCHEM!$H$4:$H$68</c:f>
            </c:numRef>
          </c:val>
          <c:extLst>
            <c:ext xmlns:c16="http://schemas.microsoft.com/office/drawing/2014/chart" uri="{C3380CC4-5D6E-409C-BE32-E72D297353CC}">
              <c16:uniqueId val="{00000005-34DB-4044-9D04-961DE8D654CC}"/>
            </c:ext>
          </c:extLst>
        </c:ser>
        <c:ser>
          <c:idx val="6"/>
          <c:order val="6"/>
          <c:tx>
            <c:strRef>
              <c:f>GEOSCHEM!$I$3</c:f>
              <c:strCache>
                <c:ptCount val="1"/>
                <c:pt idx="0">
                  <c:v>Soil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GEOSCHEM!$B$4:$B$68</c:f>
              <c:strCache>
                <c:ptCount val="65"/>
                <c:pt idx="0">
                  <c:v>2000</c:v>
                </c:pt>
                <c:pt idx="1">
                  <c:v>2001</c:v>
                </c:pt>
                <c:pt idx="2">
                  <c:v>Model 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2">
                  <c:v>2012</c:v>
                </c:pt>
                <c:pt idx="13">
                  <c:v>2013</c:v>
                </c:pt>
                <c:pt idx="14">
                  <c:v>Model 2014v2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Model Baseline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  <c:pt idx="24">
                  <c:v>2024</c:v>
                </c:pt>
                <c:pt idx="25">
                  <c:v>2025</c:v>
                </c:pt>
                <c:pt idx="26">
                  <c:v>2026</c:v>
                </c:pt>
                <c:pt idx="27">
                  <c:v>2027</c:v>
                </c:pt>
                <c:pt idx="28">
                  <c:v>2028</c:v>
                </c:pt>
                <c:pt idx="29">
                  <c:v>2029</c:v>
                </c:pt>
                <c:pt idx="30">
                  <c:v>2030</c:v>
                </c:pt>
                <c:pt idx="31">
                  <c:v>2031</c:v>
                </c:pt>
                <c:pt idx="32">
                  <c:v>2032</c:v>
                </c:pt>
                <c:pt idx="33">
                  <c:v>2033</c:v>
                </c:pt>
                <c:pt idx="34">
                  <c:v>2034</c:v>
                </c:pt>
                <c:pt idx="35">
                  <c:v>2035</c:v>
                </c:pt>
                <c:pt idx="36">
                  <c:v>2036</c:v>
                </c:pt>
                <c:pt idx="37">
                  <c:v>2037</c:v>
                </c:pt>
                <c:pt idx="38">
                  <c:v>2038</c:v>
                </c:pt>
                <c:pt idx="39">
                  <c:v>2039</c:v>
                </c:pt>
                <c:pt idx="40">
                  <c:v>2040</c:v>
                </c:pt>
                <c:pt idx="41">
                  <c:v>2041</c:v>
                </c:pt>
                <c:pt idx="42">
                  <c:v>2042</c:v>
                </c:pt>
                <c:pt idx="43">
                  <c:v>2043</c:v>
                </c:pt>
                <c:pt idx="44">
                  <c:v>2044</c:v>
                </c:pt>
                <c:pt idx="45">
                  <c:v>2045</c:v>
                </c:pt>
                <c:pt idx="46">
                  <c:v>2046</c:v>
                </c:pt>
                <c:pt idx="47">
                  <c:v>2047</c:v>
                </c:pt>
                <c:pt idx="48">
                  <c:v>2048</c:v>
                </c:pt>
                <c:pt idx="49">
                  <c:v>2049</c:v>
                </c:pt>
                <c:pt idx="50">
                  <c:v>2050</c:v>
                </c:pt>
                <c:pt idx="51">
                  <c:v>2051</c:v>
                </c:pt>
                <c:pt idx="52">
                  <c:v>2052</c:v>
                </c:pt>
                <c:pt idx="53">
                  <c:v>2053</c:v>
                </c:pt>
                <c:pt idx="54">
                  <c:v>2054</c:v>
                </c:pt>
                <c:pt idx="55">
                  <c:v>2055</c:v>
                </c:pt>
                <c:pt idx="56">
                  <c:v>2056</c:v>
                </c:pt>
                <c:pt idx="57">
                  <c:v>2057</c:v>
                </c:pt>
                <c:pt idx="58">
                  <c:v>2058</c:v>
                </c:pt>
                <c:pt idx="59">
                  <c:v>2059</c:v>
                </c:pt>
                <c:pt idx="60">
                  <c:v>2060</c:v>
                </c:pt>
                <c:pt idx="61">
                  <c:v>2061</c:v>
                </c:pt>
                <c:pt idx="62">
                  <c:v>2062</c:v>
                </c:pt>
                <c:pt idx="63">
                  <c:v>2063</c:v>
                </c:pt>
                <c:pt idx="64">
                  <c:v>2064 NC</c:v>
                </c:pt>
              </c:strCache>
            </c:strRef>
          </c:cat>
          <c:val>
            <c:numRef>
              <c:f>GEOSCHEM!$I$4:$I$68</c:f>
            </c:numRef>
          </c:val>
          <c:extLst>
            <c:ext xmlns:c16="http://schemas.microsoft.com/office/drawing/2014/chart" uri="{C3380CC4-5D6E-409C-BE32-E72D297353CC}">
              <c16:uniqueId val="{00000006-34DB-4044-9D04-961DE8D654CC}"/>
            </c:ext>
          </c:extLst>
        </c:ser>
        <c:ser>
          <c:idx val="7"/>
          <c:order val="7"/>
          <c:tx>
            <c:strRef>
              <c:f>GEOSCHEM!$J$3</c:f>
              <c:strCache>
                <c:ptCount val="1"/>
                <c:pt idx="0">
                  <c:v>Rayleigh 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GEOSCHEM!$B$4:$B$68</c:f>
              <c:strCache>
                <c:ptCount val="65"/>
                <c:pt idx="0">
                  <c:v>2000</c:v>
                </c:pt>
                <c:pt idx="1">
                  <c:v>2001</c:v>
                </c:pt>
                <c:pt idx="2">
                  <c:v>Model 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2">
                  <c:v>2012</c:v>
                </c:pt>
                <c:pt idx="13">
                  <c:v>2013</c:v>
                </c:pt>
                <c:pt idx="14">
                  <c:v>Model 2014v2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Model Baseline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  <c:pt idx="24">
                  <c:v>2024</c:v>
                </c:pt>
                <c:pt idx="25">
                  <c:v>2025</c:v>
                </c:pt>
                <c:pt idx="26">
                  <c:v>2026</c:v>
                </c:pt>
                <c:pt idx="27">
                  <c:v>2027</c:v>
                </c:pt>
                <c:pt idx="28">
                  <c:v>2028</c:v>
                </c:pt>
                <c:pt idx="29">
                  <c:v>2029</c:v>
                </c:pt>
                <c:pt idx="30">
                  <c:v>2030</c:v>
                </c:pt>
                <c:pt idx="31">
                  <c:v>2031</c:v>
                </c:pt>
                <c:pt idx="32">
                  <c:v>2032</c:v>
                </c:pt>
                <c:pt idx="33">
                  <c:v>2033</c:v>
                </c:pt>
                <c:pt idx="34">
                  <c:v>2034</c:v>
                </c:pt>
                <c:pt idx="35">
                  <c:v>2035</c:v>
                </c:pt>
                <c:pt idx="36">
                  <c:v>2036</c:v>
                </c:pt>
                <c:pt idx="37">
                  <c:v>2037</c:v>
                </c:pt>
                <c:pt idx="38">
                  <c:v>2038</c:v>
                </c:pt>
                <c:pt idx="39">
                  <c:v>2039</c:v>
                </c:pt>
                <c:pt idx="40">
                  <c:v>2040</c:v>
                </c:pt>
                <c:pt idx="41">
                  <c:v>2041</c:v>
                </c:pt>
                <c:pt idx="42">
                  <c:v>2042</c:v>
                </c:pt>
                <c:pt idx="43">
                  <c:v>2043</c:v>
                </c:pt>
                <c:pt idx="44">
                  <c:v>2044</c:v>
                </c:pt>
                <c:pt idx="45">
                  <c:v>2045</c:v>
                </c:pt>
                <c:pt idx="46">
                  <c:v>2046</c:v>
                </c:pt>
                <c:pt idx="47">
                  <c:v>2047</c:v>
                </c:pt>
                <c:pt idx="48">
                  <c:v>2048</c:v>
                </c:pt>
                <c:pt idx="49">
                  <c:v>2049</c:v>
                </c:pt>
                <c:pt idx="50">
                  <c:v>2050</c:v>
                </c:pt>
                <c:pt idx="51">
                  <c:v>2051</c:v>
                </c:pt>
                <c:pt idx="52">
                  <c:v>2052</c:v>
                </c:pt>
                <c:pt idx="53">
                  <c:v>2053</c:v>
                </c:pt>
                <c:pt idx="54">
                  <c:v>2054</c:v>
                </c:pt>
                <c:pt idx="55">
                  <c:v>2055</c:v>
                </c:pt>
                <c:pt idx="56">
                  <c:v>2056</c:v>
                </c:pt>
                <c:pt idx="57">
                  <c:v>2057</c:v>
                </c:pt>
                <c:pt idx="58">
                  <c:v>2058</c:v>
                </c:pt>
                <c:pt idx="59">
                  <c:v>2059</c:v>
                </c:pt>
                <c:pt idx="60">
                  <c:v>2060</c:v>
                </c:pt>
                <c:pt idx="61">
                  <c:v>2061</c:v>
                </c:pt>
                <c:pt idx="62">
                  <c:v>2062</c:v>
                </c:pt>
                <c:pt idx="63">
                  <c:v>2063</c:v>
                </c:pt>
                <c:pt idx="64">
                  <c:v>2064 NC</c:v>
                </c:pt>
              </c:strCache>
            </c:strRef>
          </c:cat>
          <c:val>
            <c:numRef>
              <c:f>GEOSCHEM!$J$4:$J$68</c:f>
            </c:numRef>
          </c:val>
          <c:extLst>
            <c:ext xmlns:c16="http://schemas.microsoft.com/office/drawing/2014/chart" uri="{C3380CC4-5D6E-409C-BE32-E72D297353CC}">
              <c16:uniqueId val="{00000007-34DB-4044-9D04-961DE8D654CC}"/>
            </c:ext>
          </c:extLst>
        </c:ser>
        <c:ser>
          <c:idx val="8"/>
          <c:order val="8"/>
          <c:tx>
            <c:strRef>
              <c:f>GEOSCHEM!$K$3</c:f>
              <c:strCache>
                <c:ptCount val="1"/>
                <c:pt idx="0">
                  <c:v>Total Extinction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GEOSCHEM!$B$4:$B$68</c:f>
              <c:strCache>
                <c:ptCount val="65"/>
                <c:pt idx="0">
                  <c:v>2000</c:v>
                </c:pt>
                <c:pt idx="1">
                  <c:v>2001</c:v>
                </c:pt>
                <c:pt idx="2">
                  <c:v>Model 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2">
                  <c:v>2012</c:v>
                </c:pt>
                <c:pt idx="13">
                  <c:v>2013</c:v>
                </c:pt>
                <c:pt idx="14">
                  <c:v>Model 2014v2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Model Baseline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  <c:pt idx="24">
                  <c:v>2024</c:v>
                </c:pt>
                <c:pt idx="25">
                  <c:v>2025</c:v>
                </c:pt>
                <c:pt idx="26">
                  <c:v>2026</c:v>
                </c:pt>
                <c:pt idx="27">
                  <c:v>2027</c:v>
                </c:pt>
                <c:pt idx="28">
                  <c:v>2028</c:v>
                </c:pt>
                <c:pt idx="29">
                  <c:v>2029</c:v>
                </c:pt>
                <c:pt idx="30">
                  <c:v>2030</c:v>
                </c:pt>
                <c:pt idx="31">
                  <c:v>2031</c:v>
                </c:pt>
                <c:pt idx="32">
                  <c:v>2032</c:v>
                </c:pt>
                <c:pt idx="33">
                  <c:v>2033</c:v>
                </c:pt>
                <c:pt idx="34">
                  <c:v>2034</c:v>
                </c:pt>
                <c:pt idx="35">
                  <c:v>2035</c:v>
                </c:pt>
                <c:pt idx="36">
                  <c:v>2036</c:v>
                </c:pt>
                <c:pt idx="37">
                  <c:v>2037</c:v>
                </c:pt>
                <c:pt idx="38">
                  <c:v>2038</c:v>
                </c:pt>
                <c:pt idx="39">
                  <c:v>2039</c:v>
                </c:pt>
                <c:pt idx="40">
                  <c:v>2040</c:v>
                </c:pt>
                <c:pt idx="41">
                  <c:v>2041</c:v>
                </c:pt>
                <c:pt idx="42">
                  <c:v>2042</c:v>
                </c:pt>
                <c:pt idx="43">
                  <c:v>2043</c:v>
                </c:pt>
                <c:pt idx="44">
                  <c:v>2044</c:v>
                </c:pt>
                <c:pt idx="45">
                  <c:v>2045</c:v>
                </c:pt>
                <c:pt idx="46">
                  <c:v>2046</c:v>
                </c:pt>
                <c:pt idx="47">
                  <c:v>2047</c:v>
                </c:pt>
                <c:pt idx="48">
                  <c:v>2048</c:v>
                </c:pt>
                <c:pt idx="49">
                  <c:v>2049</c:v>
                </c:pt>
                <c:pt idx="50">
                  <c:v>2050</c:v>
                </c:pt>
                <c:pt idx="51">
                  <c:v>2051</c:v>
                </c:pt>
                <c:pt idx="52">
                  <c:v>2052</c:v>
                </c:pt>
                <c:pt idx="53">
                  <c:v>2053</c:v>
                </c:pt>
                <c:pt idx="54">
                  <c:v>2054</c:v>
                </c:pt>
                <c:pt idx="55">
                  <c:v>2055</c:v>
                </c:pt>
                <c:pt idx="56">
                  <c:v>2056</c:v>
                </c:pt>
                <c:pt idx="57">
                  <c:v>2057</c:v>
                </c:pt>
                <c:pt idx="58">
                  <c:v>2058</c:v>
                </c:pt>
                <c:pt idx="59">
                  <c:v>2059</c:v>
                </c:pt>
                <c:pt idx="60">
                  <c:v>2060</c:v>
                </c:pt>
                <c:pt idx="61">
                  <c:v>2061</c:v>
                </c:pt>
                <c:pt idx="62">
                  <c:v>2062</c:v>
                </c:pt>
                <c:pt idx="63">
                  <c:v>2063</c:v>
                </c:pt>
                <c:pt idx="64">
                  <c:v>2064 NC</c:v>
                </c:pt>
              </c:strCache>
            </c:strRef>
          </c:cat>
          <c:val>
            <c:numRef>
              <c:f>GEOSCHEM!$K$4:$K$68</c:f>
            </c:numRef>
          </c:val>
          <c:extLst>
            <c:ext xmlns:c16="http://schemas.microsoft.com/office/drawing/2014/chart" uri="{C3380CC4-5D6E-409C-BE32-E72D297353CC}">
              <c16:uniqueId val="{00000008-34DB-4044-9D04-961DE8D654CC}"/>
            </c:ext>
          </c:extLst>
        </c:ser>
        <c:ser>
          <c:idx val="10"/>
          <c:order val="9"/>
          <c:tx>
            <c:strRef>
              <c:f>GEOSCHEM!$M$3</c:f>
              <c:strCache>
                <c:ptCount val="1"/>
                <c:pt idx="0">
                  <c:v> RestWorld Anthro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GEOSCHEM!$B$4:$B$68</c:f>
              <c:strCache>
                <c:ptCount val="65"/>
                <c:pt idx="0">
                  <c:v>2000</c:v>
                </c:pt>
                <c:pt idx="1">
                  <c:v>2001</c:v>
                </c:pt>
                <c:pt idx="2">
                  <c:v>Model 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2">
                  <c:v>2012</c:v>
                </c:pt>
                <c:pt idx="13">
                  <c:v>2013</c:v>
                </c:pt>
                <c:pt idx="14">
                  <c:v>Model 2014v2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Model Baseline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  <c:pt idx="24">
                  <c:v>2024</c:v>
                </c:pt>
                <c:pt idx="25">
                  <c:v>2025</c:v>
                </c:pt>
                <c:pt idx="26">
                  <c:v>2026</c:v>
                </c:pt>
                <c:pt idx="27">
                  <c:v>2027</c:v>
                </c:pt>
                <c:pt idx="28">
                  <c:v>2028</c:v>
                </c:pt>
                <c:pt idx="29">
                  <c:v>2029</c:v>
                </c:pt>
                <c:pt idx="30">
                  <c:v>2030</c:v>
                </c:pt>
                <c:pt idx="31">
                  <c:v>2031</c:v>
                </c:pt>
                <c:pt idx="32">
                  <c:v>2032</c:v>
                </c:pt>
                <c:pt idx="33">
                  <c:v>2033</c:v>
                </c:pt>
                <c:pt idx="34">
                  <c:v>2034</c:v>
                </c:pt>
                <c:pt idx="35">
                  <c:v>2035</c:v>
                </c:pt>
                <c:pt idx="36">
                  <c:v>2036</c:v>
                </c:pt>
                <c:pt idx="37">
                  <c:v>2037</c:v>
                </c:pt>
                <c:pt idx="38">
                  <c:v>2038</c:v>
                </c:pt>
                <c:pt idx="39">
                  <c:v>2039</c:v>
                </c:pt>
                <c:pt idx="40">
                  <c:v>2040</c:v>
                </c:pt>
                <c:pt idx="41">
                  <c:v>2041</c:v>
                </c:pt>
                <c:pt idx="42">
                  <c:v>2042</c:v>
                </c:pt>
                <c:pt idx="43">
                  <c:v>2043</c:v>
                </c:pt>
                <c:pt idx="44">
                  <c:v>2044</c:v>
                </c:pt>
                <c:pt idx="45">
                  <c:v>2045</c:v>
                </c:pt>
                <c:pt idx="46">
                  <c:v>2046</c:v>
                </c:pt>
                <c:pt idx="47">
                  <c:v>2047</c:v>
                </c:pt>
                <c:pt idx="48">
                  <c:v>2048</c:v>
                </c:pt>
                <c:pt idx="49">
                  <c:v>2049</c:v>
                </c:pt>
                <c:pt idx="50">
                  <c:v>2050</c:v>
                </c:pt>
                <c:pt idx="51">
                  <c:v>2051</c:v>
                </c:pt>
                <c:pt idx="52">
                  <c:v>2052</c:v>
                </c:pt>
                <c:pt idx="53">
                  <c:v>2053</c:v>
                </c:pt>
                <c:pt idx="54">
                  <c:v>2054</c:v>
                </c:pt>
                <c:pt idx="55">
                  <c:v>2055</c:v>
                </c:pt>
                <c:pt idx="56">
                  <c:v>2056</c:v>
                </c:pt>
                <c:pt idx="57">
                  <c:v>2057</c:v>
                </c:pt>
                <c:pt idx="58">
                  <c:v>2058</c:v>
                </c:pt>
                <c:pt idx="59">
                  <c:v>2059</c:v>
                </c:pt>
                <c:pt idx="60">
                  <c:v>2060</c:v>
                </c:pt>
                <c:pt idx="61">
                  <c:v>2061</c:v>
                </c:pt>
                <c:pt idx="62">
                  <c:v>2062</c:v>
                </c:pt>
                <c:pt idx="63">
                  <c:v>2063</c:v>
                </c:pt>
                <c:pt idx="64">
                  <c:v>2064 NC</c:v>
                </c:pt>
              </c:strCache>
            </c:strRef>
          </c:cat>
          <c:val>
            <c:numRef>
              <c:f>GEOSCHEM!$M$4:$M$68</c:f>
              <c:numCache>
                <c:formatCode>General</c:formatCode>
                <c:ptCount val="65"/>
                <c:pt idx="18">
                  <c:v>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34DB-4044-9D04-961DE8D654CC}"/>
            </c:ext>
          </c:extLst>
        </c:ser>
        <c:ser>
          <c:idx val="11"/>
          <c:order val="10"/>
          <c:tx>
            <c:strRef>
              <c:f>GEOSCHEM!$N$3</c:f>
              <c:strCache>
                <c:ptCount val="1"/>
                <c:pt idx="0">
                  <c:v> Fire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GEOSCHEM!$B$4:$B$68</c:f>
              <c:strCache>
                <c:ptCount val="65"/>
                <c:pt idx="0">
                  <c:v>2000</c:v>
                </c:pt>
                <c:pt idx="1">
                  <c:v>2001</c:v>
                </c:pt>
                <c:pt idx="2">
                  <c:v>Model 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2">
                  <c:v>2012</c:v>
                </c:pt>
                <c:pt idx="13">
                  <c:v>2013</c:v>
                </c:pt>
                <c:pt idx="14">
                  <c:v>Model 2014v2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Model Baseline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  <c:pt idx="24">
                  <c:v>2024</c:v>
                </c:pt>
                <c:pt idx="25">
                  <c:v>2025</c:v>
                </c:pt>
                <c:pt idx="26">
                  <c:v>2026</c:v>
                </c:pt>
                <c:pt idx="27">
                  <c:v>2027</c:v>
                </c:pt>
                <c:pt idx="28">
                  <c:v>2028</c:v>
                </c:pt>
                <c:pt idx="29">
                  <c:v>2029</c:v>
                </c:pt>
                <c:pt idx="30">
                  <c:v>2030</c:v>
                </c:pt>
                <c:pt idx="31">
                  <c:v>2031</c:v>
                </c:pt>
                <c:pt idx="32">
                  <c:v>2032</c:v>
                </c:pt>
                <c:pt idx="33">
                  <c:v>2033</c:v>
                </c:pt>
                <c:pt idx="34">
                  <c:v>2034</c:v>
                </c:pt>
                <c:pt idx="35">
                  <c:v>2035</c:v>
                </c:pt>
                <c:pt idx="36">
                  <c:v>2036</c:v>
                </c:pt>
                <c:pt idx="37">
                  <c:v>2037</c:v>
                </c:pt>
                <c:pt idx="38">
                  <c:v>2038</c:v>
                </c:pt>
                <c:pt idx="39">
                  <c:v>2039</c:v>
                </c:pt>
                <c:pt idx="40">
                  <c:v>2040</c:v>
                </c:pt>
                <c:pt idx="41">
                  <c:v>2041</c:v>
                </c:pt>
                <c:pt idx="42">
                  <c:v>2042</c:v>
                </c:pt>
                <c:pt idx="43">
                  <c:v>2043</c:v>
                </c:pt>
                <c:pt idx="44">
                  <c:v>2044</c:v>
                </c:pt>
                <c:pt idx="45">
                  <c:v>2045</c:v>
                </c:pt>
                <c:pt idx="46">
                  <c:v>2046</c:v>
                </c:pt>
                <c:pt idx="47">
                  <c:v>2047</c:v>
                </c:pt>
                <c:pt idx="48">
                  <c:v>2048</c:v>
                </c:pt>
                <c:pt idx="49">
                  <c:v>2049</c:v>
                </c:pt>
                <c:pt idx="50">
                  <c:v>2050</c:v>
                </c:pt>
                <c:pt idx="51">
                  <c:v>2051</c:v>
                </c:pt>
                <c:pt idx="52">
                  <c:v>2052</c:v>
                </c:pt>
                <c:pt idx="53">
                  <c:v>2053</c:v>
                </c:pt>
                <c:pt idx="54">
                  <c:v>2054</c:v>
                </c:pt>
                <c:pt idx="55">
                  <c:v>2055</c:v>
                </c:pt>
                <c:pt idx="56">
                  <c:v>2056</c:v>
                </c:pt>
                <c:pt idx="57">
                  <c:v>2057</c:v>
                </c:pt>
                <c:pt idx="58">
                  <c:v>2058</c:v>
                </c:pt>
                <c:pt idx="59">
                  <c:v>2059</c:v>
                </c:pt>
                <c:pt idx="60">
                  <c:v>2060</c:v>
                </c:pt>
                <c:pt idx="61">
                  <c:v>2061</c:v>
                </c:pt>
                <c:pt idx="62">
                  <c:v>2062</c:v>
                </c:pt>
                <c:pt idx="63">
                  <c:v>2063</c:v>
                </c:pt>
                <c:pt idx="64">
                  <c:v>2064 NC</c:v>
                </c:pt>
              </c:strCache>
            </c:strRef>
          </c:cat>
          <c:val>
            <c:numRef>
              <c:f>GEOSCHEM!$N$4:$N$68</c:f>
              <c:numCache>
                <c:formatCode>General</c:formatCode>
                <c:ptCount val="65"/>
                <c:pt idx="18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4DB-4044-9D04-961DE8D654CC}"/>
            </c:ext>
          </c:extLst>
        </c:ser>
        <c:ser>
          <c:idx val="12"/>
          <c:order val="11"/>
          <c:tx>
            <c:strRef>
              <c:f>GEOSCHEM!$O$3</c:f>
              <c:strCache>
                <c:ptCount val="1"/>
                <c:pt idx="0">
                  <c:v>Natural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strRef>
              <c:f>GEOSCHEM!$B$4:$B$68</c:f>
              <c:strCache>
                <c:ptCount val="65"/>
                <c:pt idx="0">
                  <c:v>2000</c:v>
                </c:pt>
                <c:pt idx="1">
                  <c:v>2001</c:v>
                </c:pt>
                <c:pt idx="2">
                  <c:v>Model 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2">
                  <c:v>2012</c:v>
                </c:pt>
                <c:pt idx="13">
                  <c:v>2013</c:v>
                </c:pt>
                <c:pt idx="14">
                  <c:v>Model 2014v2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Model Baseline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  <c:pt idx="24">
                  <c:v>2024</c:v>
                </c:pt>
                <c:pt idx="25">
                  <c:v>2025</c:v>
                </c:pt>
                <c:pt idx="26">
                  <c:v>2026</c:v>
                </c:pt>
                <c:pt idx="27">
                  <c:v>2027</c:v>
                </c:pt>
                <c:pt idx="28">
                  <c:v>2028</c:v>
                </c:pt>
                <c:pt idx="29">
                  <c:v>2029</c:v>
                </c:pt>
                <c:pt idx="30">
                  <c:v>2030</c:v>
                </c:pt>
                <c:pt idx="31">
                  <c:v>2031</c:v>
                </c:pt>
                <c:pt idx="32">
                  <c:v>2032</c:v>
                </c:pt>
                <c:pt idx="33">
                  <c:v>2033</c:v>
                </c:pt>
                <c:pt idx="34">
                  <c:v>2034</c:v>
                </c:pt>
                <c:pt idx="35">
                  <c:v>2035</c:v>
                </c:pt>
                <c:pt idx="36">
                  <c:v>2036</c:v>
                </c:pt>
                <c:pt idx="37">
                  <c:v>2037</c:v>
                </c:pt>
                <c:pt idx="38">
                  <c:v>2038</c:v>
                </c:pt>
                <c:pt idx="39">
                  <c:v>2039</c:v>
                </c:pt>
                <c:pt idx="40">
                  <c:v>2040</c:v>
                </c:pt>
                <c:pt idx="41">
                  <c:v>2041</c:v>
                </c:pt>
                <c:pt idx="42">
                  <c:v>2042</c:v>
                </c:pt>
                <c:pt idx="43">
                  <c:v>2043</c:v>
                </c:pt>
                <c:pt idx="44">
                  <c:v>2044</c:v>
                </c:pt>
                <c:pt idx="45">
                  <c:v>2045</c:v>
                </c:pt>
                <c:pt idx="46">
                  <c:v>2046</c:v>
                </c:pt>
                <c:pt idx="47">
                  <c:v>2047</c:v>
                </c:pt>
                <c:pt idx="48">
                  <c:v>2048</c:v>
                </c:pt>
                <c:pt idx="49">
                  <c:v>2049</c:v>
                </c:pt>
                <c:pt idx="50">
                  <c:v>2050</c:v>
                </c:pt>
                <c:pt idx="51">
                  <c:v>2051</c:v>
                </c:pt>
                <c:pt idx="52">
                  <c:v>2052</c:v>
                </c:pt>
                <c:pt idx="53">
                  <c:v>2053</c:v>
                </c:pt>
                <c:pt idx="54">
                  <c:v>2054</c:v>
                </c:pt>
                <c:pt idx="55">
                  <c:v>2055</c:v>
                </c:pt>
                <c:pt idx="56">
                  <c:v>2056</c:v>
                </c:pt>
                <c:pt idx="57">
                  <c:v>2057</c:v>
                </c:pt>
                <c:pt idx="58">
                  <c:v>2058</c:v>
                </c:pt>
                <c:pt idx="59">
                  <c:v>2059</c:v>
                </c:pt>
                <c:pt idx="60">
                  <c:v>2060</c:v>
                </c:pt>
                <c:pt idx="61">
                  <c:v>2061</c:v>
                </c:pt>
                <c:pt idx="62">
                  <c:v>2062</c:v>
                </c:pt>
                <c:pt idx="63">
                  <c:v>2063</c:v>
                </c:pt>
                <c:pt idx="64">
                  <c:v>2064 NC</c:v>
                </c:pt>
              </c:strCache>
            </c:strRef>
          </c:cat>
          <c:val>
            <c:numRef>
              <c:f>GEOSCHEM!$O$4:$O$68</c:f>
              <c:numCache>
                <c:formatCode>General</c:formatCode>
                <c:ptCount val="65"/>
                <c:pt idx="18">
                  <c:v>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34DB-4044-9D04-961DE8D654CC}"/>
            </c:ext>
          </c:extLst>
        </c:ser>
        <c:ser>
          <c:idx val="13"/>
          <c:order val="12"/>
          <c:tx>
            <c:strRef>
              <c:f>GEOSCHEM!$P$3</c:f>
              <c:strCache>
                <c:ptCount val="1"/>
                <c:pt idx="0">
                  <c:v>US Anthro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GEOSCHEM!$B$4:$B$68</c:f>
              <c:strCache>
                <c:ptCount val="65"/>
                <c:pt idx="0">
                  <c:v>2000</c:v>
                </c:pt>
                <c:pt idx="1">
                  <c:v>2001</c:v>
                </c:pt>
                <c:pt idx="2">
                  <c:v>Model 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2">
                  <c:v>2012</c:v>
                </c:pt>
                <c:pt idx="13">
                  <c:v>2013</c:v>
                </c:pt>
                <c:pt idx="14">
                  <c:v>Model 2014v2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Model Baseline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  <c:pt idx="24">
                  <c:v>2024</c:v>
                </c:pt>
                <c:pt idx="25">
                  <c:v>2025</c:v>
                </c:pt>
                <c:pt idx="26">
                  <c:v>2026</c:v>
                </c:pt>
                <c:pt idx="27">
                  <c:v>2027</c:v>
                </c:pt>
                <c:pt idx="28">
                  <c:v>2028</c:v>
                </c:pt>
                <c:pt idx="29">
                  <c:v>2029</c:v>
                </c:pt>
                <c:pt idx="30">
                  <c:v>2030</c:v>
                </c:pt>
                <c:pt idx="31">
                  <c:v>2031</c:v>
                </c:pt>
                <c:pt idx="32">
                  <c:v>2032</c:v>
                </c:pt>
                <c:pt idx="33">
                  <c:v>2033</c:v>
                </c:pt>
                <c:pt idx="34">
                  <c:v>2034</c:v>
                </c:pt>
                <c:pt idx="35">
                  <c:v>2035</c:v>
                </c:pt>
                <c:pt idx="36">
                  <c:v>2036</c:v>
                </c:pt>
                <c:pt idx="37">
                  <c:v>2037</c:v>
                </c:pt>
                <c:pt idx="38">
                  <c:v>2038</c:v>
                </c:pt>
                <c:pt idx="39">
                  <c:v>2039</c:v>
                </c:pt>
                <c:pt idx="40">
                  <c:v>2040</c:v>
                </c:pt>
                <c:pt idx="41">
                  <c:v>2041</c:v>
                </c:pt>
                <c:pt idx="42">
                  <c:v>2042</c:v>
                </c:pt>
                <c:pt idx="43">
                  <c:v>2043</c:v>
                </c:pt>
                <c:pt idx="44">
                  <c:v>2044</c:v>
                </c:pt>
                <c:pt idx="45">
                  <c:v>2045</c:v>
                </c:pt>
                <c:pt idx="46">
                  <c:v>2046</c:v>
                </c:pt>
                <c:pt idx="47">
                  <c:v>2047</c:v>
                </c:pt>
                <c:pt idx="48">
                  <c:v>2048</c:v>
                </c:pt>
                <c:pt idx="49">
                  <c:v>2049</c:v>
                </c:pt>
                <c:pt idx="50">
                  <c:v>2050</c:v>
                </c:pt>
                <c:pt idx="51">
                  <c:v>2051</c:v>
                </c:pt>
                <c:pt idx="52">
                  <c:v>2052</c:v>
                </c:pt>
                <c:pt idx="53">
                  <c:v>2053</c:v>
                </c:pt>
                <c:pt idx="54">
                  <c:v>2054</c:v>
                </c:pt>
                <c:pt idx="55">
                  <c:v>2055</c:v>
                </c:pt>
                <c:pt idx="56">
                  <c:v>2056</c:v>
                </c:pt>
                <c:pt idx="57">
                  <c:v>2057</c:v>
                </c:pt>
                <c:pt idx="58">
                  <c:v>2058</c:v>
                </c:pt>
                <c:pt idx="59">
                  <c:v>2059</c:v>
                </c:pt>
                <c:pt idx="60">
                  <c:v>2060</c:v>
                </c:pt>
                <c:pt idx="61">
                  <c:v>2061</c:v>
                </c:pt>
                <c:pt idx="62">
                  <c:v>2062</c:v>
                </c:pt>
                <c:pt idx="63">
                  <c:v>2063</c:v>
                </c:pt>
                <c:pt idx="64">
                  <c:v>2064 NC</c:v>
                </c:pt>
              </c:strCache>
            </c:strRef>
          </c:cat>
          <c:val>
            <c:numRef>
              <c:f>GEOSCHEM!$P$4:$P$68</c:f>
              <c:numCache>
                <c:formatCode>General</c:formatCode>
                <c:ptCount val="65"/>
                <c:pt idx="18">
                  <c:v>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34DB-4044-9D04-961DE8D654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"/>
        <c:overlap val="100"/>
        <c:axId val="80833440"/>
        <c:axId val="79878528"/>
      </c:barChart>
      <c:catAx>
        <c:axId val="80833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878528"/>
        <c:crosses val="autoZero"/>
        <c:auto val="1"/>
        <c:lblAlgn val="ctr"/>
        <c:lblOffset val="100"/>
        <c:noMultiLvlLbl val="0"/>
      </c:catAx>
      <c:valAx>
        <c:axId val="798785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Aerosol Light Extinction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0833440"/>
        <c:crosses val="autoZero"/>
        <c:crossBetween val="between"/>
      </c:valAx>
      <c:spPr>
        <a:noFill/>
        <a:ln>
          <a:solidFill>
            <a:schemeClr val="bg1">
              <a:lumMod val="75000"/>
            </a:schemeClr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2T00:51:14.4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81 6528,'3'0'2800,"7"-1"-2171,-4-7-400,18-15 240,-23 22-247,0 0 1,1 0 0,-1 1-1,0-1 1,0 1 0,1-1 0,-1 1-1,1-1 1,-1 1 0,0 0 0,1-1-1,-1 1 1,1 0 0,-1 0 0,1 0-1,0 0-222,0 0 550,31-13 1337,-22 9-1742,-1 0 0,1 1 0,1-1 0,-1 1 0,1 1 0,-1 0-1,1 0 1,0 0 0,0 1 0,1 0 0,6 1-145,19-1-16,-1 2 1,1 0-1,7 3 16,-17-2 182,1 2 0,-1 0-1,0 1 1,0 1 0,-1 1 0,-1 0-1,1 2 1,-2 0 0,0 0 0,11 7-182,-18-7 52,-1 0-1,0 1 1,-1 1 0,-1 0 0,-1 0-1,0 1 1,-1 0 0,-1 0 0,0 1-1,-2 0 1,0 1 0,-1-1 0,5 14-52,-2-2 61,-2 1 0,-2-1 1,-2 1-1,-1 0 0,-1 0 1,-3 0-1,-1 0 0,-5 23-61,-8 6 64,-3 0 0,-3-1 0,-4 0 0,-4-1 0,-3-1 0,-4 0 0,-20 20-64,-27 44 0,8 2 0,6 7 0,58-109-8,1-1-1,2 1 1,0 0-1,2 0 1,0 0-1,2 0 1,0 1-1,2-1 1,1 0-1,1 1 0,0-1 1,2 0-1,1 0 1,2 0-1,5 10 9,-9-21 9,1 1-1,1-1 1,-1 1-1,1-1 1,1 0 0,-1-1-1,1 1 1,0 0-1,1-1 1,0 0-1,0 0 1,0 0-1,1-1 1,-1 0-1,2 1-8,3-1 13,0 1 0,0-1 0,0-1 0,0 1-1,1-1 1,-1-1 0,1 0 0,0 0 0,0 0-1,3-1-12,-11 0 0,0 0 0,0 0 0,0-1 0,0 1 0,0 0 0,0-1 0,0 0 0,-1 0 0,1 0 0,0 0 0,2-2 0,-22 14-52,0 1-1,1 0 0,0 0 1,2 0-1,0 1 0,2 1 1,0-1-1,-3 8 53,-3 16 38,3 1 0,2 0 0,3 0 0,2 1 0,3-1 1,2 1-1,5 24-38,7-13 70,3-1 1,3 0-1,3 0 1,28 42-71,-23-43 150,102 170 1044,150 182-1194,-163-239 567,60 131-567,-127-198 1,-7 1 1,-6 2-1,15 93-1,-44-157-17,-2-1 0,-2 1 0,-2-1 0,-3 1 1,-1-1-1,-3 0 0,-6 12 17,7-24-56,-3 0 1,0-1-1,-2 0 1,-1 0-1,-1-1 1,-1 0-1,-2 0 1,-1-1-1,0-1 1,-2 0-1,-1-1 1,-3 1 55,-3 0-19,-2-1-1,0-1 1,-2-1 0,0-1 0,-1-1-1,-1 0 1,0-2 0,-1 0-1,-1-2 1,-25 4 19,-54 4-671,-1-3-1,-78 1 672,182-13-57,0 1 0,0 0 0,1 1 0,-1 0 0,1 0 0,-4 1 57,12-2-80,-1 0 0,1-1 0,0 1 0,-1 0 0,1 0 0,0 0 0,-1 0 0,1 0 0,0 0 0,0 0 0,0 1 0,1-1 0,-1 0 0,0 1 0,1-1 0,-1 1 0,1 0 0,0-1 0,0 1 1,0-1-1,0 1 0,0 0 0,1 0 0,-1-1 0,1 1 0,-1 1 80,0 10-1741,0-8-7281,-10-15 7860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1T14:06:47.8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76 1 8320,'-20'0'3168,"10"0"-2464,5 4-576,0-4-320,0 0-608,0 0-64,0 0 544,0 5 320,0-5 32,0 0 64,5 0 32,0 0-1056,0 0-416,-5-5 672,5 1 320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1T14:06:48.2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108 40 7808,'17'-15'2880,"0"6"-2240,-9 3-800,0 6-544,1-9-1248,-1 9-416,1 0 1248,-1 0 576</inkml:trace>
  <inkml:trace contextRef="#ctx0" brushRef="#br0" timeOffset="1">10 88 6144,'-8'0'2272,"8"0"-1760,8 0 288,-8 0 32,0 0-704,9 0-256,-1 9-1600,9 0-704,-9-3 1248,1 9 576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1T14:06:48.5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91 1 7552,'-5'4'2880,"5"-4"-2240,-5 11-1984,0-11-1056,0 3 352,-5 2 256,0-5 1344,0 6 672,0-6 992,0 0 512,5 0-704,0 0-224,5 0-2496,0 0-992,-5-6 1312,0-2 672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1T14:11:22.818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10 1 2688,'-5'0'1056,"5"0"-832,-5 0 160,5 0 0,0 0-320,0 0 0,0 0-224,0 0-32,5 3-128,0 2-32,0-2 96,0 2 160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1T14:11:23.440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168 13 2560,'0'-10'960,"-10"10"-768,5-3-32,-9 3 1760,-1 0-384,1 3-512,4 2-352,2 0-448,-1-2-96,-1 7-64,-4-7-128,-1 7 32,1-2-192,4 0 0,0 0-672,6 1-224,-1-5 512,5 1 288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1T14:11:24.002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11 22 5888,'-5'0'2176,"0"0"-1664,10-4-448,0 0-256,-1-1-672,1 2-192,0-2-288,0 5-32,0 0 672,-1 0 384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1T14:11:24.522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29 55 3072,'5'-8'1120,"-10"5"-864,0-10 768,5 13 384,-5-9-288,1 5 0,-1 0-640,-5-1-288,10 5-128,0 0-512,0 0-96,0 0-768,0-4-352,0 0 864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1T14:11:24.870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20 1 2816,'-5'17'1120,"0"-13"-864,0 5-64,0-6-96,5-3-96,0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1T14:11:25.469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0 0 5120,'0'13'1920,"0"-8"-1504,0 3 64,0-3-160,0 3-288,0 0-64,0 2-800,0-2-320,0 0 608,0 0 256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1T14:11:25.830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 26 3456,'5'-10'1312,"0"7"-1024,4-2-352,-9 5-256,5-5 128,0 2 64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2-10T15:43:30.959"/>
    </inkml:context>
    <inkml:brush xml:id="br0">
      <inkml:brushProperty name="width" value="0.35" units="cm"/>
      <inkml:brushProperty name="height" value="2.1" units="cm"/>
      <inkml:brushProperty name="color" value="#FFFFFF"/>
      <inkml:brushProperty name="ignorePressure" value="1"/>
      <inkml:brushProperty name="inkEffects" value="pencil"/>
    </inkml:brush>
  </inkml:definitions>
  <inkml:trace contextRef="#ctx0" brushRef="#br0">593 1,'-6'26,"-2"8,-10 8,-7 4,-4-1,-3-4,0-8,2-7,1-10,2-8,2-9,2-5,2-2,0-1,1 2,0 2,1 4,1 4,0 7,2 6,-1 7,1 4,-2 5,0 4,0 3,0 3,2-6,-2 2,2-5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1T14:11:26.169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 1 2816,'5'13'1056,"-10"-13"-832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2T02:58:45.0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0 178 6528,'3'1'2800,"7"-5"-2171,-4-13-400,18-34 240,-23 49-247,0 1 1,1-1 0,-1 1-1,0 0 1,0 0 0,1-1 0,-1 1-1,1 1 1,-1-1 0,0 0 0,1 0-1,-1 1 1,1-1 0,-1 1 0,1 0-1,0 0-222,0 0 550,31-28 1337,-22 19-1742,-1 0 0,1 2 0,1 0 0,-1 0 0,1 2 0,-1 0-1,1 1 1,0 0 0,0 2 0,1 0 0,6 1-145,19-1-16,-1 4 1,1 1-1,7 5 16,-17-3 182,1 3 0,-1 1-1,0 3 1,0 1 0,-1 1 0,-1 3-1,1 1 1,-2 2 0,0 1 0,11 14-182,-18-16 52,-1 2-1,0 1 1,-1 1 0,-1 1 0,-1 1-1,0 1 1,-1 0 0,-1 2 0,0 0-1,-2 1 1,0 1 0,-1 0 0,5 29-52,-2-4 61,-2 1 0,-2 0 1,-2 1-1,-1 0 0,-1 0 1,-3 0-1,-1 1 0,-5 49-61,-8 15 64,-3-1 0,-3-1 0,-4-2 0,-4-1 0,-3-2 0,-4-3 0,-20 47-64,-27 96 0,8 6 0,6 14 0,58-241-8,1 0-1,2 1 1,0 0-1,2 0 1,0 1-1,2-1 1,0 1-1,2 0 1,1 0-1,1 0 0,0 0 1,2 0-1,1-1 1,2 0-1,5 22 9,-9-45 9,1 0-1,1 0 1,-1 0-1,1-1 1,1 0 0,-1-1-1,1 1 1,0-1-1,1-1 1,0 0-1,0 0 1,0-1-1,1-1 1,-1 0-1,2 1-8,3 0 13,0-1 0,0 0 0,0-1 0,0-1-1,1-1 1,-1-1 0,1 0 0,0-1 0,0-1-1,3-1-12,-11 0 0,0 1 0,0-2 0,0 1 0,0-1 0,0 0 0,0-1 0,0 0 0,-1 0 0,1 0 0,0-1 0,2-2 0,-22 29-52,0 1-1,1 1 0,0 1 1,2 1-1,0 0 0,2 2 1,0-1-1,-3 17 53,-3 36 38,3 1 0,2 1 0,3 0 0,2 0 0,3 1 1,2 0-1,5 55-38,7-30 70,3-2 1,3 0-1,3-1 1,28 93-71,-23-94 150,102 373 1044,150 402-1194,-163-526 567,60 286-567,-127-434 1,-7 3 1,-6 3-1,15 207-1,-44-349-17,-2 0 0,-2 1 0,-2 0 0,-3-1 1,-1 0-1,-3 0 0,-6 25 17,7-52-56,-3 0 1,0-2-1,-2 0 1,-1 0-1,-1-2 1,-1 0-1,-2-2 1,-1-1-1,0 0 1,-2-2-1,-1-2 1,-3 2 55,-3 0-19,-2-3-1,0-1 1,-2-2 0,0-2 0,-1-2-1,-1-2 1,0-2 0,-1-3-1,-1-1 1,-25 6 19,-54 10-671,-1-6-1,-78 0 672,182-25-57,0 0 0,0 1 0,1 0 0,-1 1 0,1 1 0,-4 2 57,12-6-80,-1 1 0,1-1 0,0 1 0,-1 0 0,1 0 0,0 0 0,-1 1 0,1-1 0,0 1 0,0 0 0,0-1 0,1 1 0,-1 0 0,0 1 0,1-1 0,-1 0 0,1 1 0,0-1 0,0 1 1,0 0-1,0-1 0,0 1 0,1 0 0,-1 0 0,1 0 0,-1 3 80,0 21-1741,0-17-7281,-10-34 7860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9-19T21:31:34.858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1T14:06:45.4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192 53 4224,'-98'0'5445,"95"0"-5239,1-1 1,-1 0-1,0 0 1,1 0-1,-1 0 0,1-1 1,0 1-1,-3-2-206,-6-4 616,6 4-257,0 0 0,1 0 0,-1-1 0,0 0 0,1 0 0,-2-2-359,6 5-29,-1 0 0,1 1 1,-1-1-1,1 1 0,-1-1 0,1 1 0,-1 0 0,1-1 0,-1 1 0,1-1 1,-1 1-1,1 0 0,-1 0 0,0-1 0,1 1 0,-1 0 0,1 0 0,-1 0 1,0 0-1,1 0 0,-1 0 0,0 0 0,1 0 0,-1 0 0,1 0 0,-1 0 0,0 0 1,1 0-1,-1 0 0,0 1 0,1-1 0,-1 0 0,1 0 0,-1 1 0,1-1 1,-1 0-1,1 1 0,-1-1 0,0 1 29,1 11-3052,13 1-3431,-4-8 4526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1T14:06:45.9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67 5248,'-1'-1'243,"1"-1"1,0 0-1,-1 1 1,1-1-1,-1 1 1,0-1-1,1 1 1,-1-1-1,0 1 1,0-1-1,0 1 1,0 0-1,0-1-243,0 1-47,0 0 0,0 0-1,0-1 1,1 1-1,-1 0 1,0 0 0,1-1-1,-1 1 1,1-1-1,-1 1 1,1 0-1,-1-1 1,1 1 47,-2-9 319,-1-2-4072,3 7 2654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1T14:06:46.3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79 0 5504,'-10'4'2112,"5"-4"-1664,-5 5 192,5-5-32,2 5-352,-2-1-128,-5 1-448,0 1-192,4-3-1664,1 3-640,0-6 1376,0 0 736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1T14:06:46.6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 9 6400,'5'0'2464,"-10"-3"-1920,5-3-448,-5 6-320,5 0-320,-10 0-96</inkml:trace>
  <inkml:trace contextRef="#ctx0" brushRef="#br0" timeOffset="1">19 9 7744,'-5'6'-288,"0"-1"32,-3-1-1344,8-4-576,0 0 1088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1T14:06:47.0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4 6656,'-5'0'2464,"0"0"-1920,5 0 64,0 0-64,0 0-640,-5 0-224,0 0-64,-5 0 32,5 5 224,-5-1 64,5 1 64,-4 1 0,4-3 0,0 3-576,0-6-256,0 0 448,0 0 160</inkml:trace>
  <inkml:trace contextRef="#ctx0" brushRef="#br0" timeOffset="1">60 0 2944,'0'4'1120,"0"-4"-864,0 0 224,0 0 0,0 0-64,0 0 64,0 0-64,-10 0 0,0 0-32,0 0 0,0 0-192,0 5-64,5-5 0,5 4-704,-5 1-320,5-5 448,0 0 192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1T14:06:47.3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45 119 2560,'-10'0'1056,"0"0"-832,5-9-352,0 4-128,5 5 96,-10-4 64</inkml:trace>
  <inkml:trace contextRef="#ctx0" brushRef="#br0" timeOffset="1">0 62 3712,'1'-2'297,"0"1"0,0 0 0,0 0-1,0 0 1,0 0 0,0 0 0,1 0 0,-1 0 0,0 0 0,0 0 0,1 1-1,-1-1 1,2 0-297,1-1 199,0 0 0,0-1 1,0 0-1,0 0 0,-1 0 0,1 0 0,0-2-199,11-13-2219,-14 13 2033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9B282-2219-4B5D-84BD-76740F671F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E43538-0984-4223-B2A0-C12963C786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F606DA-FBA4-4CFC-8822-D2CA671B5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F5A01-0F9D-46F9-BE08-2C42B6519171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F7ADF0-F5EE-40BC-B503-FF8FA6588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C41E0-058A-42FC-BE8B-429FF7FB9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132E2-5F70-4BB5-A038-015825A80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4191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7430C-EB56-44B5-BBDB-2043CCF11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560FB5-4A7D-420F-9F07-B662C58B05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5856B3-A5AF-4C56-AD41-BD9E363FE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F5A01-0F9D-46F9-BE08-2C42B6519171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F9E03A-4759-4616-9E11-0D5409FBB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A3A566-AAFB-43D4-AB26-313EC7333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132E2-5F70-4BB5-A038-015825A80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501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05CC604-522B-4DAC-8BCD-B8C2A70F28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07BF7D-EC88-4AD6-98E0-AF0CB5FD87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41C3D-9079-45DB-95BC-6B664EC36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F5A01-0F9D-46F9-BE08-2C42B6519171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9373F9-80C6-4830-95CE-5D86F2B65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FA5471-A870-46CF-A3DC-C83817F7C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132E2-5F70-4BB5-A038-015825A80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5631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Logo_fonden"/>
          <p:cNvSpPr>
            <a:spLocks noChangeAspect="1"/>
          </p:cNvSpPr>
          <p:nvPr userDrawn="1"/>
        </p:nvSpPr>
        <p:spPr>
          <a:xfrm>
            <a:off x="817307" y="6158174"/>
            <a:ext cx="1319265" cy="298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6"/>
                </a:solidFill>
              </a14:hiddenFill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18" name="FLD_PresentationTitle">
            <a:extLst>
              <a:ext uri="{FF2B5EF4-FFF2-40B4-BE49-F238E27FC236}">
                <a16:creationId xmlns:a16="http://schemas.microsoft.com/office/drawing/2014/main" id="{B1DAA5DF-5AA7-49EC-ACBF-10E8A197127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8617" y="409474"/>
            <a:ext cx="9774384" cy="681390"/>
          </a:xfrm>
        </p:spPr>
        <p:txBody>
          <a:bodyPr tIns="0" anchor="t" anchorCtr="0"/>
          <a:lstStyle>
            <a:lvl1pPr>
              <a:defRPr sz="4799" cap="none" spc="-150" baseline="0" smtClean="0">
                <a:solidFill>
                  <a:schemeClr val="tx1"/>
                </a:solidFill>
                <a:latin typeface="Verdana" pitchFamily="34" charset="0"/>
              </a:defRPr>
            </a:lvl1pPr>
          </a:lstStyle>
          <a:p>
            <a:r>
              <a:rPr lang="en-GB" noProof="0" dirty="0"/>
              <a:t>Headline</a:t>
            </a:r>
          </a:p>
        </p:txBody>
      </p:sp>
      <p:sp>
        <p:nvSpPr>
          <p:cNvPr id="19" name="FLD_PresentationTitle_2">
            <a:extLst>
              <a:ext uri="{FF2B5EF4-FFF2-40B4-BE49-F238E27FC236}">
                <a16:creationId xmlns:a16="http://schemas.microsoft.com/office/drawing/2014/main" id="{5B27253C-39D7-4448-BD0F-A9FC3677BCBD}"/>
              </a:ext>
            </a:extLst>
          </p:cNvPr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798616" y="1139480"/>
            <a:ext cx="9773924" cy="1254272"/>
          </a:xfrm>
        </p:spPr>
        <p:txBody>
          <a:bodyPr lIns="0"/>
          <a:lstStyle>
            <a:lvl1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4799" b="1" cap="none" spc="-150" baseline="0" smtClean="0">
                <a:solidFill>
                  <a:schemeClr val="tx2"/>
                </a:solidFill>
                <a:latin typeface="Verdana" pitchFamily="34" charset="0"/>
              </a:defRPr>
            </a:lvl1pPr>
          </a:lstStyle>
          <a:p>
            <a:r>
              <a:rPr lang="en-GB" noProof="0" dirty="0"/>
              <a:t>Headline</a:t>
            </a:r>
          </a:p>
        </p:txBody>
      </p:sp>
      <p:sp>
        <p:nvSpPr>
          <p:cNvPr id="20" name="FLD_PresentationSubtitle">
            <a:extLst>
              <a:ext uri="{FF2B5EF4-FFF2-40B4-BE49-F238E27FC236}">
                <a16:creationId xmlns:a16="http://schemas.microsoft.com/office/drawing/2014/main" id="{735D5C9D-0ACC-4AA8-AD82-A264D57A9D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8617" y="4840704"/>
            <a:ext cx="8137938" cy="1084011"/>
          </a:xfrm>
        </p:spPr>
        <p:txBody>
          <a:bodyPr lIns="0"/>
          <a:lstStyle>
            <a:lvl1pPr marL="0" indent="0">
              <a:buFont typeface="Arial" panose="020B0604020202020204" pitchFamily="34" charset="0"/>
              <a:buChar char="​"/>
              <a:defRPr sz="1600" baseline="0"/>
            </a:lvl1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08620" y="6283328"/>
            <a:ext cx="480000" cy="15557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FC6EA742-E999-426B-9F1C-33524D47AE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69978" y="6280501"/>
            <a:ext cx="6702561" cy="168024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endParaRPr lang="en-GB" dirty="0"/>
          </a:p>
        </p:txBody>
      </p:sp>
      <p:sp>
        <p:nvSpPr>
          <p:cNvPr id="12" name="Date_DateCustomA">
            <a:extLst>
              <a:ext uri="{FF2B5EF4-FFF2-40B4-BE49-F238E27FC236}">
                <a16:creationId xmlns:a16="http://schemas.microsoft.com/office/drawing/2014/main" id="{09BA1C59-AB8D-4ACE-A4C9-3A97AB0B83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3680" y="6141510"/>
            <a:ext cx="704941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B7911486-6FB3-4B5E-9E9F-4E68B86BFAB3}" type="datetime1">
              <a:rPr lang="en-GB" smtClean="0"/>
              <a:t>11/12/2019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134958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Logo_fonden"/>
          <p:cNvSpPr>
            <a:spLocks noChangeAspect="1"/>
          </p:cNvSpPr>
          <p:nvPr userDrawn="1"/>
        </p:nvSpPr>
        <p:spPr>
          <a:xfrm>
            <a:off x="817307" y="6158174"/>
            <a:ext cx="1319265" cy="298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6"/>
                </a:solidFill>
              </a14:hiddenFill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18" name="FLD_PresentationTitle">
            <a:extLst>
              <a:ext uri="{FF2B5EF4-FFF2-40B4-BE49-F238E27FC236}">
                <a16:creationId xmlns:a16="http://schemas.microsoft.com/office/drawing/2014/main" id="{B1DAA5DF-5AA7-49EC-ACBF-10E8A197127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8617" y="409474"/>
            <a:ext cx="9774384" cy="681390"/>
          </a:xfrm>
        </p:spPr>
        <p:txBody>
          <a:bodyPr tIns="0" anchor="t" anchorCtr="0"/>
          <a:lstStyle>
            <a:lvl1pPr>
              <a:defRPr sz="4799" cap="none" spc="-150" baseline="0" smtClean="0">
                <a:solidFill>
                  <a:schemeClr val="tx1"/>
                </a:solidFill>
                <a:latin typeface="Verdana" pitchFamily="34" charset="0"/>
              </a:defRPr>
            </a:lvl1pPr>
          </a:lstStyle>
          <a:p>
            <a:r>
              <a:rPr lang="en-GB" noProof="0" dirty="0"/>
              <a:t>Headline</a:t>
            </a:r>
          </a:p>
        </p:txBody>
      </p:sp>
      <p:sp>
        <p:nvSpPr>
          <p:cNvPr id="19" name="FLD_PresentationTitle_2">
            <a:extLst>
              <a:ext uri="{FF2B5EF4-FFF2-40B4-BE49-F238E27FC236}">
                <a16:creationId xmlns:a16="http://schemas.microsoft.com/office/drawing/2014/main" id="{5B27253C-39D7-4448-BD0F-A9FC3677BCBD}"/>
              </a:ext>
            </a:extLst>
          </p:cNvPr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798616" y="1139480"/>
            <a:ext cx="9773924" cy="1254272"/>
          </a:xfrm>
        </p:spPr>
        <p:txBody>
          <a:bodyPr lIns="0"/>
          <a:lstStyle>
            <a:lvl1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4799" b="1" cap="none" spc="-150" baseline="0" smtClean="0">
                <a:solidFill>
                  <a:schemeClr val="tx2"/>
                </a:solidFill>
                <a:latin typeface="Verdana" pitchFamily="34" charset="0"/>
              </a:defRPr>
            </a:lvl1pPr>
          </a:lstStyle>
          <a:p>
            <a:r>
              <a:rPr lang="en-GB" noProof="0" dirty="0"/>
              <a:t>Headline</a:t>
            </a:r>
          </a:p>
        </p:txBody>
      </p:sp>
      <p:sp>
        <p:nvSpPr>
          <p:cNvPr id="20" name="FLD_PresentationSubtitle">
            <a:extLst>
              <a:ext uri="{FF2B5EF4-FFF2-40B4-BE49-F238E27FC236}">
                <a16:creationId xmlns:a16="http://schemas.microsoft.com/office/drawing/2014/main" id="{735D5C9D-0ACC-4AA8-AD82-A264D57A9D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8617" y="4840704"/>
            <a:ext cx="8137938" cy="1084011"/>
          </a:xfrm>
        </p:spPr>
        <p:txBody>
          <a:bodyPr lIns="0"/>
          <a:lstStyle>
            <a:lvl1pPr marL="0" indent="0">
              <a:buFont typeface="Arial" panose="020B0604020202020204" pitchFamily="34" charset="0"/>
              <a:buChar char="​"/>
              <a:defRPr sz="1600" baseline="0"/>
            </a:lvl1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08620" y="6283328"/>
            <a:ext cx="480000" cy="15557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FC6EA742-E999-426B-9F1C-33524D47AE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69978" y="6280501"/>
            <a:ext cx="6702561" cy="168024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endParaRPr lang="en-GB" dirty="0"/>
          </a:p>
        </p:txBody>
      </p:sp>
      <p:sp>
        <p:nvSpPr>
          <p:cNvPr id="12" name="Date_DateCustomA">
            <a:extLst>
              <a:ext uri="{FF2B5EF4-FFF2-40B4-BE49-F238E27FC236}">
                <a16:creationId xmlns:a16="http://schemas.microsoft.com/office/drawing/2014/main" id="{09BA1C59-AB8D-4ACE-A4C9-3A97AB0B83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3680" y="6141510"/>
            <a:ext cx="704941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B7911486-6FB3-4B5E-9E9F-4E68B86BFAB3}" type="datetime1">
              <a:rPr lang="en-GB" smtClean="0"/>
              <a:t>11/12/2019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1773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B5DB7-5DD8-4E16-8FF5-AF401CC2B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D172A8-A7FE-45BE-A967-EF75C109E6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272102-5A94-4A46-AD85-80FC425B5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F5A01-0F9D-46F9-BE08-2C42B6519171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689E8E-D297-4245-97EA-EF0D4910D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F8FB62-FE97-4762-94CF-65C4C0058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132E2-5F70-4BB5-A038-015825A80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599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D9917-9400-4A22-B65F-6B59AD923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998245-306A-4891-BC9F-5DE90FCAE0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536E74-B666-477B-8435-B81E5385D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F5A01-0F9D-46F9-BE08-2C42B6519171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E154AE-047B-44A0-8334-45FD26CE8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F3E5DF-BF09-4BA7-87B7-4735463C0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132E2-5F70-4BB5-A038-015825A80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698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FBDE6-1A1D-404A-AA4A-9899704BA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ED4010-74B7-4799-BCC0-E606575F74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CD597C-9E6B-4398-BD91-19DC01F8E6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B1F318-D0F2-4E7F-86E1-FAF22AA5E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F5A01-0F9D-46F9-BE08-2C42B6519171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C0ADEE-9144-4B58-A1A3-358C3A5FE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AB81A4-C531-461D-B2FE-9C1C3EE5E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132E2-5F70-4BB5-A038-015825A80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130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8F85F-590C-4C47-9808-990ADADF9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C5D1A7-A7EB-4849-AEA9-A3E847F2B6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9F666F-FD2F-4577-8F25-A861BD41AB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FF90A3-2C7B-4A5F-89A8-4E4DC2481B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9C8A86-AA89-4B90-8B5F-060BDE93DF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AF19C6-57D4-4BDD-8FDA-310234C88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F5A01-0F9D-46F9-BE08-2C42B6519171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61658F5-3B76-4EB1-B04D-F7B74D1F4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22769C-8E7A-4437-B5A5-C8C3F671B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132E2-5F70-4BB5-A038-015825A80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544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18C98-4778-4215-BE11-00FA74D35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B09082-2BA4-4170-B34B-FEFAEE65B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F5A01-0F9D-46F9-BE08-2C42B6519171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39A1E2-D330-45F2-B825-A8A635E9E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E016A5-87ED-4F94-BAB8-39A4594CD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132E2-5F70-4BB5-A038-015825A80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892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01A0BD-D36F-453B-81F8-93CB9BADD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F5A01-0F9D-46F9-BE08-2C42B6519171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385FAB-8617-4891-9B74-838AD2137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022ED1-2EF2-4D4B-BD63-8D70FDF06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132E2-5F70-4BB5-A038-015825A80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661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E3BB4-9127-4DB2-941B-95F2E2796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66DCC-B4B9-4A09-8FF2-8B09AFF7FA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6CAADA-CBD2-4F74-8C51-39F6D22E0E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C61D9A-1C01-4D7C-8261-EC13D37EB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F5A01-0F9D-46F9-BE08-2C42B6519171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CB4857-C560-4A8A-8604-3C21E8551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086DEC-5AC4-4B49-9FC0-60EA37FBA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132E2-5F70-4BB5-A038-015825A80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692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F65FA-135F-4641-8608-4AC19DE3B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2760A0-0952-43DE-B4BE-D78421B86B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C437D6-FE54-4256-BD04-A19F7EDCF9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FFB5AE-30F3-4573-8815-E1C359B6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F5A01-0F9D-46F9-BE08-2C42B6519171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46FA41-BDFD-4A3E-9B40-9A2E2195B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5F5C61-817F-400E-8F7F-B3AE26A57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132E2-5F70-4BB5-A038-015825A80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922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AC15DE-69EC-47C7-8007-67DECB123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8ED89-3180-4FC3-9E50-B0C2339A19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CDDA81-E4D0-49FC-82D9-A4E67D4B56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4F5A01-0F9D-46F9-BE08-2C42B6519171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C23B26-41B3-4AD5-A1CF-A308584CDF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088C6F-28E8-4493-9172-78AD8E73FF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E132E2-5F70-4BB5-A038-015825A80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204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ustomXml" Target="../ink/ink2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customXml" Target="../ink/ink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views.cira.colostate.edu/tssv2/HazeAnalysis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customXml" Target="../ink/ink9.xml"/><Relationship Id="rId18" Type="http://schemas.openxmlformats.org/officeDocument/2006/relationships/image" Target="../media/image23.png"/><Relationship Id="rId26" Type="http://schemas.openxmlformats.org/officeDocument/2006/relationships/image" Target="../media/image27.png"/><Relationship Id="rId3" Type="http://schemas.openxmlformats.org/officeDocument/2006/relationships/customXml" Target="../ink/ink4.xml"/><Relationship Id="rId21" Type="http://schemas.openxmlformats.org/officeDocument/2006/relationships/customXml" Target="../ink/ink13.xml"/><Relationship Id="rId34" Type="http://schemas.openxmlformats.org/officeDocument/2006/relationships/image" Target="../media/image31.png"/><Relationship Id="rId7" Type="http://schemas.openxmlformats.org/officeDocument/2006/relationships/customXml" Target="../ink/ink6.xml"/><Relationship Id="rId12" Type="http://schemas.openxmlformats.org/officeDocument/2006/relationships/image" Target="../media/image20.png"/><Relationship Id="rId17" Type="http://schemas.openxmlformats.org/officeDocument/2006/relationships/customXml" Target="../ink/ink11.xml"/><Relationship Id="rId25" Type="http://schemas.openxmlformats.org/officeDocument/2006/relationships/customXml" Target="../ink/ink15.xml"/><Relationship Id="rId33" Type="http://schemas.openxmlformats.org/officeDocument/2006/relationships/customXml" Target="../ink/ink19.xml"/><Relationship Id="rId2" Type="http://schemas.openxmlformats.org/officeDocument/2006/relationships/image" Target="../media/image15.jpeg"/><Relationship Id="rId16" Type="http://schemas.openxmlformats.org/officeDocument/2006/relationships/image" Target="../media/image22.png"/><Relationship Id="rId20" Type="http://schemas.openxmlformats.org/officeDocument/2006/relationships/image" Target="../media/image24.png"/><Relationship Id="rId29" Type="http://schemas.openxmlformats.org/officeDocument/2006/relationships/customXml" Target="../ink/ink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customXml" Target="../ink/ink8.xml"/><Relationship Id="rId24" Type="http://schemas.openxmlformats.org/officeDocument/2006/relationships/image" Target="../media/image26.png"/><Relationship Id="rId32" Type="http://schemas.openxmlformats.org/officeDocument/2006/relationships/image" Target="../media/image30.png"/><Relationship Id="rId5" Type="http://schemas.openxmlformats.org/officeDocument/2006/relationships/customXml" Target="../ink/ink5.xml"/><Relationship Id="rId15" Type="http://schemas.openxmlformats.org/officeDocument/2006/relationships/customXml" Target="../ink/ink10.xml"/><Relationship Id="rId23" Type="http://schemas.openxmlformats.org/officeDocument/2006/relationships/customXml" Target="../ink/ink14.xml"/><Relationship Id="rId28" Type="http://schemas.openxmlformats.org/officeDocument/2006/relationships/image" Target="../media/image28.png"/><Relationship Id="rId36" Type="http://schemas.openxmlformats.org/officeDocument/2006/relationships/image" Target="../media/image32.png"/><Relationship Id="rId10" Type="http://schemas.openxmlformats.org/officeDocument/2006/relationships/image" Target="../media/image19.png"/><Relationship Id="rId19" Type="http://schemas.openxmlformats.org/officeDocument/2006/relationships/customXml" Target="../ink/ink12.xml"/><Relationship Id="rId31" Type="http://schemas.openxmlformats.org/officeDocument/2006/relationships/customXml" Target="../ink/ink18.xml"/><Relationship Id="rId4" Type="http://schemas.openxmlformats.org/officeDocument/2006/relationships/image" Target="../media/image16.png"/><Relationship Id="rId9" Type="http://schemas.openxmlformats.org/officeDocument/2006/relationships/customXml" Target="../ink/ink7.xml"/><Relationship Id="rId14" Type="http://schemas.openxmlformats.org/officeDocument/2006/relationships/image" Target="../media/image21.png"/><Relationship Id="rId22" Type="http://schemas.openxmlformats.org/officeDocument/2006/relationships/image" Target="../media/image25.png"/><Relationship Id="rId27" Type="http://schemas.openxmlformats.org/officeDocument/2006/relationships/customXml" Target="../ink/ink16.xml"/><Relationship Id="rId30" Type="http://schemas.openxmlformats.org/officeDocument/2006/relationships/image" Target="../media/image29.png"/><Relationship Id="rId35" Type="http://schemas.openxmlformats.org/officeDocument/2006/relationships/customXml" Target="../ink/ink20.xml"/><Relationship Id="rId8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4A31F-FF41-4CFA-85E4-B4D033C0FE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931" y="1010656"/>
            <a:ext cx="6445252" cy="4421434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Demonstrating Visibility Progress </a:t>
            </a:r>
            <a:r>
              <a:rPr lang="en-US" sz="3600" dirty="0"/>
              <a:t>using Monitoring and Modeling Data</a:t>
            </a:r>
            <a:br>
              <a:rPr lang="en-US" sz="3600" dirty="0"/>
            </a:br>
            <a:br>
              <a:rPr lang="en-US" sz="3600" dirty="0"/>
            </a:br>
            <a:r>
              <a:rPr lang="en-US" sz="3200" dirty="0"/>
              <a:t>Example: Yellowstone National Park</a:t>
            </a:r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Coordination and Glidepath Subcommittee Call </a:t>
            </a:r>
            <a:br>
              <a:rPr lang="en-US" sz="3200" dirty="0"/>
            </a:br>
            <a:r>
              <a:rPr lang="en-US" sz="3200" dirty="0"/>
              <a:t>December 12, 2019</a:t>
            </a:r>
            <a:br>
              <a:rPr lang="en-US" sz="3200" dirty="0"/>
            </a:br>
            <a:br>
              <a:rPr lang="en-US" sz="3200" dirty="0"/>
            </a:br>
            <a:endParaRPr lang="en-US" sz="4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E2C807-847A-44C4-8929-759FCF18AF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72689" y="1145634"/>
            <a:ext cx="6201380" cy="4651036"/>
          </a:xfrm>
          <a:prstGeom prst="rect">
            <a:avLst/>
          </a:prstGeom>
        </p:spPr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id="{9E87F75B-2972-435F-B635-413C22028A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74134" y="6301908"/>
            <a:ext cx="3923441" cy="371260"/>
          </a:xfrm>
          <a:solidFill>
            <a:schemeClr val="accent6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Yellowstone Mammoth Hot Springs</a:t>
            </a:r>
          </a:p>
        </p:txBody>
      </p:sp>
    </p:spTree>
    <p:extLst>
      <p:ext uri="{BB962C8B-B14F-4D97-AF65-F5344CB8AC3E}">
        <p14:creationId xmlns:p14="http://schemas.microsoft.com/office/powerpoint/2010/main" val="29842526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126619A6-C0F5-487A-BB30-328A937869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9608426"/>
              </p:ext>
            </p:extLst>
          </p:nvPr>
        </p:nvGraphicFramePr>
        <p:xfrm>
          <a:off x="831901" y="1090845"/>
          <a:ext cx="9804016" cy="5388198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1713099">
                  <a:extLst>
                    <a:ext uri="{9D8B030D-6E8A-4147-A177-3AD203B41FA5}">
                      <a16:colId xmlns:a16="http://schemas.microsoft.com/office/drawing/2014/main" val="1926166864"/>
                    </a:ext>
                  </a:extLst>
                </a:gridCol>
                <a:gridCol w="1030704">
                  <a:extLst>
                    <a:ext uri="{9D8B030D-6E8A-4147-A177-3AD203B41FA5}">
                      <a16:colId xmlns:a16="http://schemas.microsoft.com/office/drawing/2014/main" val="2694793038"/>
                    </a:ext>
                  </a:extLst>
                </a:gridCol>
                <a:gridCol w="1518781">
                  <a:extLst>
                    <a:ext uri="{9D8B030D-6E8A-4147-A177-3AD203B41FA5}">
                      <a16:colId xmlns:a16="http://schemas.microsoft.com/office/drawing/2014/main" val="2989719549"/>
                    </a:ext>
                  </a:extLst>
                </a:gridCol>
                <a:gridCol w="1117258">
                  <a:extLst>
                    <a:ext uri="{9D8B030D-6E8A-4147-A177-3AD203B41FA5}">
                      <a16:colId xmlns:a16="http://schemas.microsoft.com/office/drawing/2014/main" val="2518346140"/>
                    </a:ext>
                  </a:extLst>
                </a:gridCol>
                <a:gridCol w="1055332">
                  <a:extLst>
                    <a:ext uri="{9D8B030D-6E8A-4147-A177-3AD203B41FA5}">
                      <a16:colId xmlns:a16="http://schemas.microsoft.com/office/drawing/2014/main" val="39473391"/>
                    </a:ext>
                  </a:extLst>
                </a:gridCol>
                <a:gridCol w="1134406">
                  <a:extLst>
                    <a:ext uri="{9D8B030D-6E8A-4147-A177-3AD203B41FA5}">
                      <a16:colId xmlns:a16="http://schemas.microsoft.com/office/drawing/2014/main" val="31328726"/>
                    </a:ext>
                  </a:extLst>
                </a:gridCol>
                <a:gridCol w="1155994">
                  <a:extLst>
                    <a:ext uri="{9D8B030D-6E8A-4147-A177-3AD203B41FA5}">
                      <a16:colId xmlns:a16="http://schemas.microsoft.com/office/drawing/2014/main" val="4284025071"/>
                    </a:ext>
                  </a:extLst>
                </a:gridCol>
                <a:gridCol w="1078442">
                  <a:extLst>
                    <a:ext uri="{9D8B030D-6E8A-4147-A177-3AD203B41FA5}">
                      <a16:colId xmlns:a16="http://schemas.microsoft.com/office/drawing/2014/main" val="2620382452"/>
                    </a:ext>
                  </a:extLst>
                </a:gridCol>
              </a:tblGrid>
              <a:tr h="3442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ysClr val="windowText" lastClr="000000"/>
                          </a:solidFill>
                        </a:rPr>
                        <a:t>U.S.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ysClr val="windowText" lastClr="000000"/>
                          </a:solidFill>
                        </a:rPr>
                        <a:t>Emissions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Source </a:t>
                      </a:r>
                    </a:p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Sector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Source Category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2014v2 </a:t>
                      </a:r>
                    </a:p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Actual fires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Baseline Rep fires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2028 OTB w</a:t>
                      </a:r>
                    </a:p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2014v2 fires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2028 OTB w Rep fires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2028 0TB + Wild/Rx fire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347312"/>
                  </a:ext>
                </a:extLst>
              </a:tr>
              <a:tr h="314402">
                <a:tc rowSpan="11"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Anthropogenic:</a:t>
                      </a:r>
                    </a:p>
                    <a:p>
                      <a:pPr algn="ctr"/>
                      <a:r>
                        <a:rPr lang="en-US" sz="1000" b="1" dirty="0"/>
                        <a:t> </a:t>
                      </a:r>
                      <a:r>
                        <a:rPr lang="en-US" sz="1100" b="1" dirty="0"/>
                        <a:t> </a:t>
                      </a:r>
                    </a:p>
                    <a:p>
                      <a:pPr algn="ctr"/>
                      <a:r>
                        <a:rPr lang="en-US" sz="1600" b="1" dirty="0"/>
                        <a:t>U.S./WRAP/state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r>
                        <a:rPr lang="en-US" sz="1400" dirty="0"/>
                        <a:t>Point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EGU Point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3518902"/>
                  </a:ext>
                </a:extLst>
              </a:tr>
              <a:tr h="314583"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err="1"/>
                        <a:t>NonEGU</a:t>
                      </a:r>
                      <a:r>
                        <a:rPr lang="en-US" sz="1400" dirty="0"/>
                        <a:t> Point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4495094"/>
                  </a:ext>
                </a:extLst>
              </a:tr>
              <a:tr h="314402"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err="1"/>
                        <a:t>OilGas</a:t>
                      </a:r>
                      <a:r>
                        <a:rPr lang="en-US" sz="1400" dirty="0"/>
                        <a:t> Point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963730"/>
                  </a:ext>
                </a:extLst>
              </a:tr>
              <a:tr h="337556"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rowSpan="6">
                  <a:txBody>
                    <a:bodyPr/>
                    <a:lstStyle/>
                    <a:p>
                      <a:r>
                        <a:rPr lang="en-US" sz="1400" dirty="0"/>
                        <a:t>Area </a:t>
                      </a:r>
                    </a:p>
                    <a:p>
                      <a:r>
                        <a:rPr lang="en-US" sz="1400" dirty="0"/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err="1"/>
                        <a:t>OilGas</a:t>
                      </a:r>
                      <a:r>
                        <a:rPr lang="en-US" sz="1400" dirty="0"/>
                        <a:t> Area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040843"/>
                  </a:ext>
                </a:extLst>
              </a:tr>
              <a:tr h="316839"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err="1"/>
                        <a:t>Industr</a:t>
                      </a:r>
                      <a:r>
                        <a:rPr lang="en-US" sz="1400" dirty="0"/>
                        <a:t> Nonpoint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3250512"/>
                  </a:ext>
                </a:extLst>
              </a:tr>
              <a:tr h="322933"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Agriculture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6090059"/>
                  </a:ext>
                </a:extLst>
              </a:tr>
              <a:tr h="329026"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Prescribed fire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5222115"/>
                  </a:ext>
                </a:extLst>
              </a:tr>
              <a:tr h="335118"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Agric fire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7028760"/>
                  </a:ext>
                </a:extLst>
              </a:tr>
              <a:tr h="335118"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Residential Wood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0804036"/>
                  </a:ext>
                </a:extLst>
              </a:tr>
              <a:tr h="524004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Mobile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On-Road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Highway vehicles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1032190"/>
                  </a:ext>
                </a:extLst>
              </a:tr>
              <a:tr h="524004"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Mobile </a:t>
                      </a:r>
                    </a:p>
                    <a:p>
                      <a:r>
                        <a:rPr lang="en-US" sz="1400" dirty="0"/>
                        <a:t>Non-Road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Airports, Rail, Marine, engines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6550606"/>
                  </a:ext>
                </a:extLst>
              </a:tr>
              <a:tr h="322933"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Natural:</a:t>
                      </a:r>
                    </a:p>
                    <a:p>
                      <a:pPr algn="ctr"/>
                      <a:endParaRPr lang="en-US" sz="500" b="1" dirty="0"/>
                    </a:p>
                    <a:p>
                      <a:pPr algn="ctr"/>
                      <a:r>
                        <a:rPr lang="en-US" sz="1600" b="1" dirty="0"/>
                        <a:t>U.S./WRAP/state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sz="1400" dirty="0"/>
                        <a:t>Natural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Wildfire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5134730"/>
                  </a:ext>
                </a:extLst>
              </a:tr>
              <a:tr h="408420"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Biogenic, Geogenic, Ocean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4017471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F0EB0AF-70CC-4F49-AF07-27C7FBCBE38D}"/>
              </a:ext>
            </a:extLst>
          </p:cNvPr>
          <p:cNvSpPr txBox="1"/>
          <p:nvPr/>
        </p:nvSpPr>
        <p:spPr>
          <a:xfrm>
            <a:off x="2494178" y="370927"/>
            <a:ext cx="90836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6699"/>
                </a:solidFill>
              </a:rPr>
              <a:t>TSS: Step 2 Emissions: </a:t>
            </a:r>
            <a:r>
              <a:rPr lang="en-US" sz="2600" b="1" dirty="0">
                <a:solidFill>
                  <a:srgbClr val="006699"/>
                </a:solidFill>
              </a:rPr>
              <a:t>SO2, NOx, NH3, PM2.5, PM10, VOC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285F88-A479-48AD-BE8B-3AED795FCA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043"/>
          <a:stretch/>
        </p:blipFill>
        <p:spPr>
          <a:xfrm>
            <a:off x="852524" y="319179"/>
            <a:ext cx="1533168" cy="62671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45573E-6724-46AD-9879-424022F88FFC}"/>
              </a:ext>
            </a:extLst>
          </p:cNvPr>
          <p:cNvSpPr txBox="1"/>
          <p:nvPr/>
        </p:nvSpPr>
        <p:spPr>
          <a:xfrm>
            <a:off x="10788348" y="1025347"/>
            <a:ext cx="1033502" cy="11695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/>
              <a:t>2028 OTB +</a:t>
            </a:r>
          </a:p>
          <a:p>
            <a:r>
              <a:rPr lang="en-US" sz="1400" b="1" dirty="0"/>
              <a:t>Adopted Controls included in Workplan</a:t>
            </a:r>
          </a:p>
        </p:txBody>
      </p:sp>
    </p:spTree>
    <p:extLst>
      <p:ext uri="{BB962C8B-B14F-4D97-AF65-F5344CB8AC3E}">
        <p14:creationId xmlns:p14="http://schemas.microsoft.com/office/powerpoint/2010/main" val="13742086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9E90D02-F110-4142-803F-C0728200F536}"/>
              </a:ext>
            </a:extLst>
          </p:cNvPr>
          <p:cNvGrpSpPr/>
          <p:nvPr/>
        </p:nvGrpSpPr>
        <p:grpSpPr>
          <a:xfrm>
            <a:off x="2334529" y="1486784"/>
            <a:ext cx="7522942" cy="5002757"/>
            <a:chOff x="2334529" y="1486784"/>
            <a:chExt cx="7522942" cy="500275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D6E51BA-7531-43EC-AA17-37AA473EC8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34529" y="1486784"/>
              <a:ext cx="7522942" cy="5002757"/>
            </a:xfrm>
            <a:prstGeom prst="rect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72E2F5C-1323-485C-88C1-A33BA3D8B3C0}"/>
                </a:ext>
              </a:extLst>
            </p:cNvPr>
            <p:cNvSpPr/>
            <p:nvPr/>
          </p:nvSpPr>
          <p:spPr>
            <a:xfrm>
              <a:off x="3344062" y="3771741"/>
              <a:ext cx="1104479" cy="2717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9F7F16F-F0B8-4089-9E09-D096F67817D0}"/>
                </a:ext>
              </a:extLst>
            </p:cNvPr>
            <p:cNvSpPr/>
            <p:nvPr/>
          </p:nvSpPr>
          <p:spPr>
            <a:xfrm>
              <a:off x="5621612" y="3826232"/>
              <a:ext cx="1104479" cy="26088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11130AB-A19C-4992-AA3B-E192EA01004D}"/>
                </a:ext>
              </a:extLst>
            </p:cNvPr>
            <p:cNvSpPr/>
            <p:nvPr/>
          </p:nvSpPr>
          <p:spPr>
            <a:xfrm>
              <a:off x="7388498" y="3456900"/>
              <a:ext cx="1104479" cy="29781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A921D93-0F5B-46D5-9581-5654AB20652C}"/>
              </a:ext>
            </a:extLst>
          </p:cNvPr>
          <p:cNvSpPr txBox="1"/>
          <p:nvPr/>
        </p:nvSpPr>
        <p:spPr>
          <a:xfrm>
            <a:off x="7870466" y="3768493"/>
            <a:ext cx="1245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Incomplete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C1B8A7-E0D8-4234-8692-193C34D2A399}"/>
              </a:ext>
            </a:extLst>
          </p:cNvPr>
          <p:cNvSpPr txBox="1"/>
          <p:nvPr/>
        </p:nvSpPr>
        <p:spPr>
          <a:xfrm>
            <a:off x="1128290" y="480367"/>
            <a:ext cx="102501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Emissions Example: Inventory Assembly on Intermountain West Data Warehouse</a:t>
            </a:r>
          </a:p>
          <a:p>
            <a:r>
              <a:rPr lang="en-US" sz="2400" dirty="0"/>
              <a:t>Query by U.S, WRAP, State, County</a:t>
            </a:r>
          </a:p>
        </p:txBody>
      </p:sp>
    </p:spTree>
    <p:extLst>
      <p:ext uri="{BB962C8B-B14F-4D97-AF65-F5344CB8AC3E}">
        <p14:creationId xmlns:p14="http://schemas.microsoft.com/office/powerpoint/2010/main" val="28911209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C5ED9D2-D856-4E03-B0DD-709322B29EF4}"/>
              </a:ext>
            </a:extLst>
          </p:cNvPr>
          <p:cNvSpPr txBox="1"/>
          <p:nvPr/>
        </p:nvSpPr>
        <p:spPr>
          <a:xfrm>
            <a:off x="2701948" y="427192"/>
            <a:ext cx="867648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70AC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TSS: Step 6 Modeling Long Term Strategy: Weight of Evidence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C8CC41-7EE3-4ABD-BD4D-0C5FE2041E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043"/>
          <a:stretch/>
        </p:blipFill>
        <p:spPr>
          <a:xfrm>
            <a:off x="628916" y="399226"/>
            <a:ext cx="1848959" cy="75580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3DDEC339-B49D-48FF-8DA7-9A45A96DF5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7229081"/>
              </p:ext>
            </p:extLst>
          </p:nvPr>
        </p:nvGraphicFramePr>
        <p:xfrm>
          <a:off x="566503" y="2843569"/>
          <a:ext cx="1902195" cy="348723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902195">
                  <a:extLst>
                    <a:ext uri="{9D8B030D-6E8A-4147-A177-3AD203B41FA5}">
                      <a16:colId xmlns:a16="http://schemas.microsoft.com/office/drawing/2014/main" val="2750644754"/>
                    </a:ext>
                  </a:extLst>
                </a:gridCol>
              </a:tblGrid>
              <a:tr h="330804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2028 Scenario</a:t>
                      </a:r>
                    </a:p>
                  </a:txBody>
                  <a:tcPr marL="91419" marR="91419" marT="45709" marB="45709"/>
                </a:tc>
                <a:extLst>
                  <a:ext uri="{0D108BD9-81ED-4DB2-BD59-A6C34878D82A}">
                    <a16:rowId xmlns:a16="http://schemas.microsoft.com/office/drawing/2014/main" val="2485459252"/>
                  </a:ext>
                </a:extLst>
              </a:tr>
              <a:tr h="571404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00B0F0"/>
                          </a:solidFill>
                        </a:rPr>
                        <a:t>C1) 2028 </a:t>
                      </a:r>
                      <a:r>
                        <a:rPr lang="en-US" sz="1600" b="1" dirty="0" err="1">
                          <a:solidFill>
                            <a:srgbClr val="00B0F0"/>
                          </a:solidFill>
                        </a:rPr>
                        <a:t>OTBw</a:t>
                      </a:r>
                      <a:r>
                        <a:rPr lang="en-US" sz="1600" b="1" dirty="0">
                          <a:solidFill>
                            <a:srgbClr val="00B0F0"/>
                          </a:solidFill>
                        </a:rPr>
                        <a:t> 2014v2fires</a:t>
                      </a:r>
                    </a:p>
                  </a:txBody>
                  <a:tcPr marL="91419" marR="91419" marT="45709" marB="45709"/>
                </a:tc>
                <a:extLst>
                  <a:ext uri="{0D108BD9-81ED-4DB2-BD59-A6C34878D82A}">
                    <a16:rowId xmlns:a16="http://schemas.microsoft.com/office/drawing/2014/main" val="3070743054"/>
                  </a:ext>
                </a:extLst>
              </a:tr>
              <a:tr h="571404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C2) 2028 </a:t>
                      </a:r>
                      <a:r>
                        <a:rPr lang="en-US" sz="1600" b="1" dirty="0" err="1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OTBw</a:t>
                      </a:r>
                      <a:r>
                        <a:rPr lang="en-US" sz="16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    Rep fires</a:t>
                      </a:r>
                    </a:p>
                  </a:txBody>
                  <a:tcPr marL="91419" marR="91419" marT="45709" marB="45709"/>
                </a:tc>
                <a:extLst>
                  <a:ext uri="{0D108BD9-81ED-4DB2-BD59-A6C34878D82A}">
                    <a16:rowId xmlns:a16="http://schemas.microsoft.com/office/drawing/2014/main" val="4205342411"/>
                  </a:ext>
                </a:extLst>
              </a:tr>
              <a:tr h="578738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D1) 2028 OTB Source Attribution</a:t>
                      </a:r>
                    </a:p>
                  </a:txBody>
                  <a:tcPr marL="91419" marR="91419" marT="45709" marB="45709"/>
                </a:tc>
                <a:extLst>
                  <a:ext uri="{0D108BD9-81ED-4DB2-BD59-A6C34878D82A}">
                    <a16:rowId xmlns:a16="http://schemas.microsoft.com/office/drawing/2014/main" val="1945165446"/>
                  </a:ext>
                </a:extLst>
              </a:tr>
              <a:tr h="372781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D2) 2028 + wildfire</a:t>
                      </a:r>
                    </a:p>
                  </a:txBody>
                  <a:tcPr marL="91419" marR="91419" marT="45709" marB="45709"/>
                </a:tc>
                <a:extLst>
                  <a:ext uri="{0D108BD9-81ED-4DB2-BD59-A6C34878D82A}">
                    <a16:rowId xmlns:a16="http://schemas.microsoft.com/office/drawing/2014/main" val="129929425"/>
                  </a:ext>
                </a:extLst>
              </a:tr>
              <a:tr h="401843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D3) 2028 + </a:t>
                      </a:r>
                      <a:r>
                        <a:rPr lang="en-US" sz="1600" b="1" dirty="0" err="1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Rxfire</a:t>
                      </a:r>
                      <a:endParaRPr lang="en-US" sz="1600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marL="91419" marR="91419" marT="45709" marB="45709"/>
                </a:tc>
                <a:extLst>
                  <a:ext uri="{0D108BD9-81ED-4DB2-BD59-A6C34878D82A}">
                    <a16:rowId xmlns:a16="http://schemas.microsoft.com/office/drawing/2014/main" val="1567334252"/>
                  </a:ext>
                </a:extLst>
              </a:tr>
              <a:tr h="425369">
                <a:tc>
                  <a:txBody>
                    <a:bodyPr/>
                    <a:lstStyle/>
                    <a:p>
                      <a:r>
                        <a:rPr lang="en-US" sz="16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C3/C4) 2028 + controls</a:t>
                      </a:r>
                    </a:p>
                  </a:txBody>
                  <a:tcPr marL="91419" marR="91419" marT="45709" marB="45709"/>
                </a:tc>
                <a:extLst>
                  <a:ext uri="{0D108BD9-81ED-4DB2-BD59-A6C34878D82A}">
                    <a16:rowId xmlns:a16="http://schemas.microsoft.com/office/drawing/2014/main" val="2890726615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68BE630-BAD3-43AC-ACB3-5096A5D3D2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4197825"/>
              </p:ext>
            </p:extLst>
          </p:nvPr>
        </p:nvGraphicFramePr>
        <p:xfrm>
          <a:off x="575682" y="1478801"/>
          <a:ext cx="1902194" cy="109665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902194">
                  <a:extLst>
                    <a:ext uri="{9D8B030D-6E8A-4147-A177-3AD203B41FA5}">
                      <a16:colId xmlns:a16="http://schemas.microsoft.com/office/drawing/2014/main" val="684438742"/>
                    </a:ext>
                  </a:extLst>
                </a:gridCol>
              </a:tblGrid>
              <a:tr h="343279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Scenario</a:t>
                      </a:r>
                    </a:p>
                  </a:txBody>
                  <a:tcPr marL="91419" marR="91419" marT="45709" marB="45709"/>
                </a:tc>
                <a:extLst>
                  <a:ext uri="{0D108BD9-81ED-4DB2-BD59-A6C34878D82A}">
                    <a16:rowId xmlns:a16="http://schemas.microsoft.com/office/drawing/2014/main" val="2908972452"/>
                  </a:ext>
                </a:extLst>
              </a:tr>
              <a:tr h="348047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00B0F0"/>
                          </a:solidFill>
                        </a:rPr>
                        <a:t>A2) 2014v2</a:t>
                      </a:r>
                    </a:p>
                  </a:txBody>
                  <a:tcPr marL="91419" marR="91419" marT="45709" marB="45709"/>
                </a:tc>
                <a:extLst>
                  <a:ext uri="{0D108BD9-81ED-4DB2-BD59-A6C34878D82A}">
                    <a16:rowId xmlns:a16="http://schemas.microsoft.com/office/drawing/2014/main" val="1867134868"/>
                  </a:ext>
                </a:extLst>
              </a:tr>
              <a:tr h="352390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B) Rep Baseline</a:t>
                      </a:r>
                    </a:p>
                  </a:txBody>
                  <a:tcPr marL="91419" marR="91419" marT="45709" marB="45709"/>
                </a:tc>
                <a:extLst>
                  <a:ext uri="{0D108BD9-81ED-4DB2-BD59-A6C34878D82A}">
                    <a16:rowId xmlns:a16="http://schemas.microsoft.com/office/drawing/2014/main" val="1808720316"/>
                  </a:ext>
                </a:extLst>
              </a:tr>
            </a:tbl>
          </a:graphicData>
        </a:graphic>
      </p:graphicFrame>
      <p:pic>
        <p:nvPicPr>
          <p:cNvPr id="22" name="Picture 21">
            <a:extLst>
              <a:ext uri="{FF2B5EF4-FFF2-40B4-BE49-F238E27FC236}">
                <a16:creationId xmlns:a16="http://schemas.microsoft.com/office/drawing/2014/main" id="{19BD3A69-32F6-4A2B-A9F7-BF29588013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934"/>
          <a:stretch/>
        </p:blipFill>
        <p:spPr>
          <a:xfrm>
            <a:off x="3114460" y="979488"/>
            <a:ext cx="7982091" cy="569983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EAAAB52-5638-4C2F-9DF5-99389E0B6975}"/>
              </a:ext>
            </a:extLst>
          </p:cNvPr>
          <p:cNvSpPr/>
          <p:nvPr/>
        </p:nvSpPr>
        <p:spPr>
          <a:xfrm>
            <a:off x="6095999" y="4163204"/>
            <a:ext cx="4732421" cy="951936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76C6F2F-6758-4162-ADE1-559925DBBDD0}"/>
              </a:ext>
            </a:extLst>
          </p:cNvPr>
          <p:cNvSpPr/>
          <p:nvPr/>
        </p:nvSpPr>
        <p:spPr>
          <a:xfrm>
            <a:off x="4907670" y="3894855"/>
            <a:ext cx="3980330" cy="199785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3877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378E9D-5EF0-476B-B243-270221F436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043"/>
          <a:stretch/>
        </p:blipFill>
        <p:spPr>
          <a:xfrm>
            <a:off x="455806" y="472293"/>
            <a:ext cx="1965048" cy="80325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CE3C8026-BBF1-4959-B36C-9B0B45F18E2B}"/>
              </a:ext>
            </a:extLst>
          </p:cNvPr>
          <p:cNvSpPr txBox="1"/>
          <p:nvPr/>
        </p:nvSpPr>
        <p:spPr>
          <a:xfrm>
            <a:off x="2916606" y="1138507"/>
            <a:ext cx="596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2014v2 Model Performance Evaluation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F442DC10-A789-4867-A319-95D86C5466FF}"/>
              </a:ext>
            </a:extLst>
          </p:cNvPr>
          <p:cNvSpPr txBox="1"/>
          <p:nvPr/>
        </p:nvSpPr>
        <p:spPr>
          <a:xfrm>
            <a:off x="2695074" y="517873"/>
            <a:ext cx="7290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AC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TSS: Step 6 Modeling Long Term Strategy</a:t>
            </a:r>
          </a:p>
        </p:txBody>
      </p:sp>
      <p:graphicFrame>
        <p:nvGraphicFramePr>
          <p:cNvPr id="79" name="Chart 78">
            <a:extLst>
              <a:ext uri="{FF2B5EF4-FFF2-40B4-BE49-F238E27FC236}">
                <a16:creationId xmlns:a16="http://schemas.microsoft.com/office/drawing/2014/main" id="{608CB62F-9EC8-4D16-BD97-1ECFC535DDF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3832434"/>
              </p:ext>
            </p:extLst>
          </p:nvPr>
        </p:nvGraphicFramePr>
        <p:xfrm>
          <a:off x="2605695" y="2019117"/>
          <a:ext cx="6717059" cy="42510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F23A984C-7962-469A-88DD-971D088BEDD6}"/>
              </a:ext>
            </a:extLst>
          </p:cNvPr>
          <p:cNvSpPr txBox="1"/>
          <p:nvPr/>
        </p:nvSpPr>
        <p:spPr>
          <a:xfrm>
            <a:off x="3659014" y="2922163"/>
            <a:ext cx="21471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Hypothetical Model Values</a:t>
            </a:r>
          </a:p>
        </p:txBody>
      </p:sp>
    </p:spTree>
    <p:extLst>
      <p:ext uri="{BB962C8B-B14F-4D97-AF65-F5344CB8AC3E}">
        <p14:creationId xmlns:p14="http://schemas.microsoft.com/office/powerpoint/2010/main" val="34600479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CFA087D-7C5E-4809-93FB-85F2703F97D8}"/>
              </a:ext>
            </a:extLst>
          </p:cNvPr>
          <p:cNvSpPr txBox="1"/>
          <p:nvPr/>
        </p:nvSpPr>
        <p:spPr>
          <a:xfrm>
            <a:off x="2467632" y="1100339"/>
            <a:ext cx="82380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Model Performance Evaluation for each species: daily, all MID, </a:t>
            </a:r>
            <a:r>
              <a:rPr lang="en-US" sz="2400" dirty="0" err="1"/>
              <a:t>ave</a:t>
            </a:r>
            <a:r>
              <a:rPr lang="en-US" sz="2400" dirty="0"/>
              <a:t> all MID </a:t>
            </a:r>
            <a:r>
              <a:rPr lang="en-US" sz="2000" dirty="0">
                <a:solidFill>
                  <a:srgbClr val="FF0000"/>
                </a:solidFill>
              </a:rPr>
              <a:t>(insert </a:t>
            </a:r>
            <a:r>
              <a:rPr lang="en-US" sz="2000" dirty="0" err="1">
                <a:solidFill>
                  <a:srgbClr val="FF0000"/>
                </a:solidFill>
              </a:rPr>
              <a:t>CAMx</a:t>
            </a:r>
            <a:r>
              <a:rPr lang="en-US" sz="2000" dirty="0">
                <a:solidFill>
                  <a:srgbClr val="FF0000"/>
                </a:solidFill>
              </a:rPr>
              <a:t> next to IMPROVE for each MID)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5DBC79-4478-474E-B43F-D0D6C8336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7630" y="2245954"/>
            <a:ext cx="7031468" cy="41114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2AAE83-A495-4C7B-846E-22692FD185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043"/>
          <a:stretch/>
        </p:blipFill>
        <p:spPr>
          <a:xfrm>
            <a:off x="618767" y="478070"/>
            <a:ext cx="1760836" cy="71978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62ACFA3-E383-43A9-8155-5DA8E8BEDED2}"/>
              </a:ext>
            </a:extLst>
          </p:cNvPr>
          <p:cNvSpPr txBox="1"/>
          <p:nvPr/>
        </p:nvSpPr>
        <p:spPr>
          <a:xfrm>
            <a:off x="2722742" y="511545"/>
            <a:ext cx="7290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AC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TSS: Step 6 Modeling Long Term Strategy</a:t>
            </a:r>
          </a:p>
        </p:txBody>
      </p:sp>
      <p:graphicFrame>
        <p:nvGraphicFramePr>
          <p:cNvPr id="27" name="Chart 26">
            <a:extLst>
              <a:ext uri="{FF2B5EF4-FFF2-40B4-BE49-F238E27FC236}">
                <a16:creationId xmlns:a16="http://schemas.microsoft.com/office/drawing/2014/main" id="{8500D65C-D853-4587-B062-56612FF0F91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4867280"/>
              </p:ext>
            </p:extLst>
          </p:nvPr>
        </p:nvGraphicFramePr>
        <p:xfrm>
          <a:off x="698792" y="2239078"/>
          <a:ext cx="3178700" cy="39485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8" name="TextBox 27">
            <a:extLst>
              <a:ext uri="{FF2B5EF4-FFF2-40B4-BE49-F238E27FC236}">
                <a16:creationId xmlns:a16="http://schemas.microsoft.com/office/drawing/2014/main" id="{93D16BC5-4935-4981-9059-999840B9A149}"/>
              </a:ext>
            </a:extLst>
          </p:cNvPr>
          <p:cNvSpPr txBox="1"/>
          <p:nvPr/>
        </p:nvSpPr>
        <p:spPr>
          <a:xfrm>
            <a:off x="4028860" y="3601418"/>
            <a:ext cx="5774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And</a:t>
            </a:r>
          </a:p>
          <a:p>
            <a:r>
              <a:rPr lang="en-US" dirty="0">
                <a:solidFill>
                  <a:srgbClr val="FF0000"/>
                </a:solidFill>
              </a:rPr>
              <a:t>Or ?</a:t>
            </a:r>
          </a:p>
        </p:txBody>
      </p:sp>
    </p:spTree>
    <p:extLst>
      <p:ext uri="{BB962C8B-B14F-4D97-AF65-F5344CB8AC3E}">
        <p14:creationId xmlns:p14="http://schemas.microsoft.com/office/powerpoint/2010/main" val="34061302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16582D8-0F80-4EE6-A7E5-9D756B376F88}"/>
              </a:ext>
            </a:extLst>
          </p:cNvPr>
          <p:cNvSpPr txBox="1"/>
          <p:nvPr/>
        </p:nvSpPr>
        <p:spPr>
          <a:xfrm>
            <a:off x="2848178" y="1058491"/>
            <a:ext cx="71367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Comparing Model A2) 2014v2 to B) Baseline, Raw data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88C3E1A-0F0B-4B83-9401-E4C2B454D6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043"/>
          <a:stretch/>
        </p:blipFill>
        <p:spPr>
          <a:xfrm>
            <a:off x="618767" y="478070"/>
            <a:ext cx="1760836" cy="71978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412553E-A2BD-408F-A5C5-84EB5E319192}"/>
              </a:ext>
            </a:extLst>
          </p:cNvPr>
          <p:cNvSpPr txBox="1"/>
          <p:nvPr/>
        </p:nvSpPr>
        <p:spPr>
          <a:xfrm>
            <a:off x="2722742" y="511545"/>
            <a:ext cx="7290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AC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TSS: Step 6 Modeling Long Term Strategy</a:t>
            </a:r>
          </a:p>
        </p:txBody>
      </p:sp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47453A81-E032-4080-9111-53FC13811AD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64057749"/>
              </p:ext>
            </p:extLst>
          </p:nvPr>
        </p:nvGraphicFramePr>
        <p:xfrm>
          <a:off x="2536944" y="1876926"/>
          <a:ext cx="6765185" cy="41663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230855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2">
            <a:extLst>
              <a:ext uri="{FF2B5EF4-FFF2-40B4-BE49-F238E27FC236}">
                <a16:creationId xmlns:a16="http://schemas.microsoft.com/office/drawing/2014/main" id="{2B19CE82-F02C-4067-983D-483375B731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1445987"/>
              </p:ext>
            </p:extLst>
          </p:nvPr>
        </p:nvGraphicFramePr>
        <p:xfrm>
          <a:off x="842674" y="2327612"/>
          <a:ext cx="1756088" cy="9143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6088">
                  <a:extLst>
                    <a:ext uri="{9D8B030D-6E8A-4147-A177-3AD203B41FA5}">
                      <a16:colId xmlns:a16="http://schemas.microsoft.com/office/drawing/2014/main" val="2750644754"/>
                    </a:ext>
                  </a:extLst>
                </a:gridCol>
              </a:tblGrid>
              <a:tr h="335202">
                <a:tc>
                  <a:txBody>
                    <a:bodyPr/>
                    <a:lstStyle/>
                    <a:p>
                      <a:r>
                        <a:rPr lang="en-US" sz="1600" dirty="0"/>
                        <a:t>2028 Scenario</a:t>
                      </a:r>
                    </a:p>
                  </a:txBody>
                  <a:tcPr marL="91419" marR="91419" marT="45709" marB="45709"/>
                </a:tc>
                <a:extLst>
                  <a:ext uri="{0D108BD9-81ED-4DB2-BD59-A6C34878D82A}">
                    <a16:rowId xmlns:a16="http://schemas.microsoft.com/office/drawing/2014/main" val="2485459252"/>
                  </a:ext>
                </a:extLst>
              </a:tr>
              <a:tr h="578986">
                <a:tc>
                  <a:txBody>
                    <a:bodyPr/>
                    <a:lstStyle/>
                    <a:p>
                      <a:r>
                        <a:rPr lang="en-US" sz="1600" dirty="0"/>
                        <a:t>C1) </a:t>
                      </a:r>
                      <a:r>
                        <a:rPr lang="en-US" sz="1600" dirty="0" err="1"/>
                        <a:t>OTBw</a:t>
                      </a:r>
                      <a:r>
                        <a:rPr lang="en-US" sz="1600" dirty="0"/>
                        <a:t> 2014v2fires</a:t>
                      </a:r>
                    </a:p>
                  </a:txBody>
                  <a:tcPr marL="91419" marR="91419" marT="45709" marB="45709"/>
                </a:tc>
                <a:extLst>
                  <a:ext uri="{0D108BD9-81ED-4DB2-BD59-A6C34878D82A}">
                    <a16:rowId xmlns:a16="http://schemas.microsoft.com/office/drawing/2014/main" val="3070743054"/>
                  </a:ext>
                </a:extLst>
              </a:tr>
            </a:tbl>
          </a:graphicData>
        </a:graphic>
      </p:graphicFrame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16764B02-3C27-4E0B-B112-B227676B56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1091954"/>
              </p:ext>
            </p:extLst>
          </p:nvPr>
        </p:nvGraphicFramePr>
        <p:xfrm>
          <a:off x="842674" y="1512536"/>
          <a:ext cx="1756088" cy="6913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6088">
                  <a:extLst>
                    <a:ext uri="{9D8B030D-6E8A-4147-A177-3AD203B41FA5}">
                      <a16:colId xmlns:a16="http://schemas.microsoft.com/office/drawing/2014/main" val="684438742"/>
                    </a:ext>
                  </a:extLst>
                </a:gridCol>
              </a:tblGrid>
              <a:tr h="343279">
                <a:tc>
                  <a:txBody>
                    <a:bodyPr/>
                    <a:lstStyle/>
                    <a:p>
                      <a:r>
                        <a:rPr lang="en-US" sz="1600" dirty="0"/>
                        <a:t>Scenario</a:t>
                      </a:r>
                    </a:p>
                  </a:txBody>
                  <a:tcPr marL="91419" marR="91419" marT="45709" marB="45709"/>
                </a:tc>
                <a:extLst>
                  <a:ext uri="{0D108BD9-81ED-4DB2-BD59-A6C34878D82A}">
                    <a16:rowId xmlns:a16="http://schemas.microsoft.com/office/drawing/2014/main" val="2908972452"/>
                  </a:ext>
                </a:extLst>
              </a:tr>
              <a:tr h="348047">
                <a:tc>
                  <a:txBody>
                    <a:bodyPr/>
                    <a:lstStyle/>
                    <a:p>
                      <a:r>
                        <a:rPr lang="en-US" sz="1600" dirty="0"/>
                        <a:t>A2) 2014v2</a:t>
                      </a:r>
                    </a:p>
                  </a:txBody>
                  <a:tcPr marL="91419" marR="91419" marT="45709" marB="45709"/>
                </a:tc>
                <a:extLst>
                  <a:ext uri="{0D108BD9-81ED-4DB2-BD59-A6C34878D82A}">
                    <a16:rowId xmlns:a16="http://schemas.microsoft.com/office/drawing/2014/main" val="1867134868"/>
                  </a:ext>
                </a:extLst>
              </a:tr>
            </a:tbl>
          </a:graphicData>
        </a:graphic>
      </p:graphicFrame>
      <p:pic>
        <p:nvPicPr>
          <p:cNvPr id="21" name="Picture 20">
            <a:extLst>
              <a:ext uri="{FF2B5EF4-FFF2-40B4-BE49-F238E27FC236}">
                <a16:creationId xmlns:a16="http://schemas.microsoft.com/office/drawing/2014/main" id="{859D4D47-DAC1-4FC5-B0C8-F90C661D5B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3664" y="1408757"/>
            <a:ext cx="7808504" cy="5163278"/>
          </a:xfrm>
          <a:prstGeom prst="rect">
            <a:avLst/>
          </a:prstGeom>
        </p:spPr>
      </p:pic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35D384AB-0E2D-4588-83B2-D5EFD3BCC9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582591"/>
              </p:ext>
            </p:extLst>
          </p:nvPr>
        </p:nvGraphicFramePr>
        <p:xfrm>
          <a:off x="842674" y="3361834"/>
          <a:ext cx="1756088" cy="9498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6088">
                  <a:extLst>
                    <a:ext uri="{9D8B030D-6E8A-4147-A177-3AD203B41FA5}">
                      <a16:colId xmlns:a16="http://schemas.microsoft.com/office/drawing/2014/main" val="3377227574"/>
                    </a:ext>
                  </a:extLst>
                </a:gridCol>
              </a:tblGrid>
              <a:tr h="578986">
                <a:tc>
                  <a:txBody>
                    <a:bodyPr/>
                    <a:lstStyle/>
                    <a:p>
                      <a:r>
                        <a:rPr lang="en-US" sz="1600" dirty="0"/>
                        <a:t>Relative Response Factor</a:t>
                      </a:r>
                    </a:p>
                  </a:txBody>
                  <a:tcPr marL="91419" marR="91419" marT="45709" marB="45709"/>
                </a:tc>
                <a:extLst>
                  <a:ext uri="{0D108BD9-81ED-4DB2-BD59-A6C34878D82A}">
                    <a16:rowId xmlns:a16="http://schemas.microsoft.com/office/drawing/2014/main" val="3825310723"/>
                  </a:ext>
                </a:extLst>
              </a:tr>
              <a:tr h="370754">
                <a:tc>
                  <a:txBody>
                    <a:bodyPr/>
                    <a:lstStyle/>
                    <a:p>
                      <a:r>
                        <a:rPr lang="en-US" sz="1600" dirty="0"/>
                        <a:t>C1 / A2</a:t>
                      </a:r>
                    </a:p>
                  </a:txBody>
                  <a:tcPr marL="91419" marR="91419" marT="45709" marB="45709"/>
                </a:tc>
                <a:extLst>
                  <a:ext uri="{0D108BD9-81ED-4DB2-BD59-A6C34878D82A}">
                    <a16:rowId xmlns:a16="http://schemas.microsoft.com/office/drawing/2014/main" val="875760204"/>
                  </a:ext>
                </a:extLst>
              </a:tr>
            </a:tbl>
          </a:graphicData>
        </a:graphic>
      </p:graphicFrame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09DB3433-109A-4B3F-982B-BB765E57BC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626289"/>
              </p:ext>
            </p:extLst>
          </p:nvPr>
        </p:nvGraphicFramePr>
        <p:xfrm>
          <a:off x="842673" y="4555358"/>
          <a:ext cx="1756088" cy="9143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6088">
                  <a:extLst>
                    <a:ext uri="{9D8B030D-6E8A-4147-A177-3AD203B41FA5}">
                      <a16:colId xmlns:a16="http://schemas.microsoft.com/office/drawing/2014/main" val="3377227574"/>
                    </a:ext>
                  </a:extLst>
                </a:gridCol>
              </a:tblGrid>
              <a:tr h="335202">
                <a:tc>
                  <a:txBody>
                    <a:bodyPr/>
                    <a:lstStyle/>
                    <a:p>
                      <a:r>
                        <a:rPr lang="en-US" sz="1600" dirty="0"/>
                        <a:t>Visibility Progress</a:t>
                      </a:r>
                    </a:p>
                  </a:txBody>
                  <a:tcPr marL="91419" marR="91419" marT="45709" marB="45709"/>
                </a:tc>
                <a:extLst>
                  <a:ext uri="{0D108BD9-81ED-4DB2-BD59-A6C34878D82A}">
                    <a16:rowId xmlns:a16="http://schemas.microsoft.com/office/drawing/2014/main" val="3825310723"/>
                  </a:ext>
                </a:extLst>
              </a:tr>
              <a:tr h="578986">
                <a:tc>
                  <a:txBody>
                    <a:bodyPr/>
                    <a:lstStyle/>
                    <a:p>
                      <a:r>
                        <a:rPr lang="en-US" sz="1600" dirty="0"/>
                        <a:t>(C1 / A2) x 2012-16 IMPROVE</a:t>
                      </a:r>
                    </a:p>
                  </a:txBody>
                  <a:tcPr marL="91419" marR="91419" marT="45709" marB="45709"/>
                </a:tc>
                <a:extLst>
                  <a:ext uri="{0D108BD9-81ED-4DB2-BD59-A6C34878D82A}">
                    <a16:rowId xmlns:a16="http://schemas.microsoft.com/office/drawing/2014/main" val="875760204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3FBAF03D-8860-4219-BEBA-368F796558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043"/>
          <a:stretch/>
        </p:blipFill>
        <p:spPr>
          <a:xfrm>
            <a:off x="893776" y="608698"/>
            <a:ext cx="1760836" cy="71978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64A26DB-5A33-451A-AF00-8C0BBE7537C9}"/>
              </a:ext>
            </a:extLst>
          </p:cNvPr>
          <p:cNvSpPr txBox="1">
            <a:spLocks/>
          </p:cNvSpPr>
          <p:nvPr/>
        </p:nvSpPr>
        <p:spPr>
          <a:xfrm>
            <a:off x="2868666" y="419544"/>
            <a:ext cx="7740328" cy="1026831"/>
          </a:xfrm>
          <a:prstGeom prst="rect">
            <a:avLst/>
          </a:prstGeom>
          <a:ln w="28575">
            <a:solidFill>
              <a:schemeClr val="bg1"/>
            </a:solidFill>
          </a:ln>
        </p:spPr>
        <p:txBody>
          <a:bodyPr vert="horz" lIns="91407" tIns="45703" rIns="91407" bIns="45703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600"/>
              </a:spcBef>
            </a:pPr>
            <a:r>
              <a:rPr lang="en-US" altLang="en-US" sz="24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TSS: Step 7 Demonstrating Visibility Progress compared to Glidepath</a:t>
            </a:r>
          </a:p>
        </p:txBody>
      </p:sp>
    </p:spTree>
    <p:extLst>
      <p:ext uri="{BB962C8B-B14F-4D97-AF65-F5344CB8AC3E}">
        <p14:creationId xmlns:p14="http://schemas.microsoft.com/office/powerpoint/2010/main" val="6288803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F97B948-2824-48A6-9A84-107321737F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9451" y="1303555"/>
            <a:ext cx="8007631" cy="5170425"/>
          </a:xfrm>
          <a:prstGeom prst="rect">
            <a:avLst/>
          </a:prstGeom>
        </p:spPr>
      </p:pic>
      <p:graphicFrame>
        <p:nvGraphicFramePr>
          <p:cNvPr id="14" name="Table 2">
            <a:extLst>
              <a:ext uri="{FF2B5EF4-FFF2-40B4-BE49-F238E27FC236}">
                <a16:creationId xmlns:a16="http://schemas.microsoft.com/office/drawing/2014/main" id="{05CAE05E-6975-41FC-973A-3D6B36F4E7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1692496"/>
              </p:ext>
            </p:extLst>
          </p:nvPr>
        </p:nvGraphicFramePr>
        <p:xfrm>
          <a:off x="702226" y="2256927"/>
          <a:ext cx="1997064" cy="18182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7064">
                  <a:extLst>
                    <a:ext uri="{9D8B030D-6E8A-4147-A177-3AD203B41FA5}">
                      <a16:colId xmlns:a16="http://schemas.microsoft.com/office/drawing/2014/main" val="2750644754"/>
                    </a:ext>
                  </a:extLst>
                </a:gridCol>
              </a:tblGrid>
              <a:tr h="335202">
                <a:tc>
                  <a:txBody>
                    <a:bodyPr/>
                    <a:lstStyle/>
                    <a:p>
                      <a:r>
                        <a:rPr lang="en-US" sz="1600" dirty="0"/>
                        <a:t>2028 Scenario</a:t>
                      </a:r>
                    </a:p>
                  </a:txBody>
                  <a:tcPr marL="91419" marR="91419" marT="45709" marB="45709"/>
                </a:tc>
                <a:extLst>
                  <a:ext uri="{0D108BD9-81ED-4DB2-BD59-A6C34878D82A}">
                    <a16:rowId xmlns:a16="http://schemas.microsoft.com/office/drawing/2014/main" val="2485459252"/>
                  </a:ext>
                </a:extLst>
              </a:tr>
              <a:tr h="370754">
                <a:tc>
                  <a:txBody>
                    <a:bodyPr/>
                    <a:lstStyle/>
                    <a:p>
                      <a:r>
                        <a:rPr lang="en-US" sz="1600" dirty="0"/>
                        <a:t>C2) </a:t>
                      </a:r>
                      <a:r>
                        <a:rPr lang="en-US" sz="1600" dirty="0" err="1"/>
                        <a:t>OTBw</a:t>
                      </a:r>
                      <a:r>
                        <a:rPr lang="en-US" sz="1600" dirty="0"/>
                        <a:t> Repfires</a:t>
                      </a:r>
                    </a:p>
                  </a:txBody>
                  <a:tcPr marL="91419" marR="91419" marT="45709" marB="45709"/>
                </a:tc>
                <a:extLst>
                  <a:ext uri="{0D108BD9-81ED-4DB2-BD59-A6C34878D82A}">
                    <a16:rowId xmlns:a16="http://schemas.microsoft.com/office/drawing/2014/main" val="866936939"/>
                  </a:ext>
                </a:extLst>
              </a:tr>
              <a:tr h="370754">
                <a:tc>
                  <a:txBody>
                    <a:bodyPr/>
                    <a:lstStyle/>
                    <a:p>
                      <a:r>
                        <a:rPr lang="en-US" sz="1600" dirty="0"/>
                        <a:t>D2) C2+Wildfire</a:t>
                      </a:r>
                    </a:p>
                  </a:txBody>
                  <a:tcPr marL="91419" marR="91419" marT="45709" marB="45709"/>
                </a:tc>
                <a:extLst>
                  <a:ext uri="{0D108BD9-81ED-4DB2-BD59-A6C34878D82A}">
                    <a16:rowId xmlns:a16="http://schemas.microsoft.com/office/drawing/2014/main" val="2013713865"/>
                  </a:ext>
                </a:extLst>
              </a:tr>
              <a:tr h="370754">
                <a:tc>
                  <a:txBody>
                    <a:bodyPr/>
                    <a:lstStyle/>
                    <a:p>
                      <a:r>
                        <a:rPr lang="en-US" sz="1600" dirty="0"/>
                        <a:t>D3) C2+Rxfire</a:t>
                      </a:r>
                    </a:p>
                  </a:txBody>
                  <a:tcPr marL="91419" marR="91419" marT="45709" marB="45709"/>
                </a:tc>
                <a:extLst>
                  <a:ext uri="{0D108BD9-81ED-4DB2-BD59-A6C34878D82A}">
                    <a16:rowId xmlns:a16="http://schemas.microsoft.com/office/drawing/2014/main" val="2256835490"/>
                  </a:ext>
                </a:extLst>
              </a:tr>
              <a:tr h="3707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C3) C2+Controls</a:t>
                      </a:r>
                    </a:p>
                  </a:txBody>
                  <a:tcPr marL="91419" marR="91419" marT="45709" marB="45709"/>
                </a:tc>
                <a:extLst>
                  <a:ext uri="{0D108BD9-81ED-4DB2-BD59-A6C34878D82A}">
                    <a16:rowId xmlns:a16="http://schemas.microsoft.com/office/drawing/2014/main" val="4231547742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F66B873F-24A3-4FA8-824D-1B92562A12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1537859"/>
              </p:ext>
            </p:extLst>
          </p:nvPr>
        </p:nvGraphicFramePr>
        <p:xfrm>
          <a:off x="702224" y="1529152"/>
          <a:ext cx="1997064" cy="7191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7064">
                  <a:extLst>
                    <a:ext uri="{9D8B030D-6E8A-4147-A177-3AD203B41FA5}">
                      <a16:colId xmlns:a16="http://schemas.microsoft.com/office/drawing/2014/main" val="684438742"/>
                    </a:ext>
                  </a:extLst>
                </a:gridCol>
              </a:tblGrid>
              <a:tr h="371082">
                <a:tc>
                  <a:txBody>
                    <a:bodyPr/>
                    <a:lstStyle/>
                    <a:p>
                      <a:r>
                        <a:rPr lang="en-US" sz="1600" dirty="0"/>
                        <a:t>Scenario</a:t>
                      </a:r>
                    </a:p>
                  </a:txBody>
                  <a:tcPr marL="91419" marR="91419" marT="45709" marB="45709"/>
                </a:tc>
                <a:extLst>
                  <a:ext uri="{0D108BD9-81ED-4DB2-BD59-A6C34878D82A}">
                    <a16:rowId xmlns:a16="http://schemas.microsoft.com/office/drawing/2014/main" val="2908972452"/>
                  </a:ext>
                </a:extLst>
              </a:tr>
              <a:tr h="348047">
                <a:tc>
                  <a:txBody>
                    <a:bodyPr/>
                    <a:lstStyle/>
                    <a:p>
                      <a:r>
                        <a:rPr lang="en-US" sz="1600" dirty="0"/>
                        <a:t>B) Baseline</a:t>
                      </a:r>
                    </a:p>
                  </a:txBody>
                  <a:tcPr marL="91419" marR="91419" marT="45709" marB="45709"/>
                </a:tc>
                <a:extLst>
                  <a:ext uri="{0D108BD9-81ED-4DB2-BD59-A6C34878D82A}">
                    <a16:rowId xmlns:a16="http://schemas.microsoft.com/office/drawing/2014/main" val="1041336627"/>
                  </a:ext>
                </a:extLst>
              </a:tr>
            </a:tbl>
          </a:graphicData>
        </a:graphic>
      </p:graphicFrame>
      <p:graphicFrame>
        <p:nvGraphicFramePr>
          <p:cNvPr id="17" name="Table 2">
            <a:extLst>
              <a:ext uri="{FF2B5EF4-FFF2-40B4-BE49-F238E27FC236}">
                <a16:creationId xmlns:a16="http://schemas.microsoft.com/office/drawing/2014/main" id="{16C146DA-9907-441F-BF60-8F734CCCAB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2410950"/>
              </p:ext>
            </p:extLst>
          </p:nvPr>
        </p:nvGraphicFramePr>
        <p:xfrm>
          <a:off x="702224" y="4300798"/>
          <a:ext cx="1997066" cy="20621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7066">
                  <a:extLst>
                    <a:ext uri="{9D8B030D-6E8A-4147-A177-3AD203B41FA5}">
                      <a16:colId xmlns:a16="http://schemas.microsoft.com/office/drawing/2014/main" val="2750644754"/>
                    </a:ext>
                  </a:extLst>
                </a:gridCol>
              </a:tblGrid>
              <a:tr h="578986">
                <a:tc>
                  <a:txBody>
                    <a:bodyPr/>
                    <a:lstStyle/>
                    <a:p>
                      <a:r>
                        <a:rPr lang="en-US" sz="1600" dirty="0"/>
                        <a:t>RRF x 2014-2018 IMPROVE </a:t>
                      </a:r>
                    </a:p>
                  </a:txBody>
                  <a:tcPr marL="91419" marR="91419" marT="45709" marB="45709"/>
                </a:tc>
                <a:extLst>
                  <a:ext uri="{0D108BD9-81ED-4DB2-BD59-A6C34878D82A}">
                    <a16:rowId xmlns:a16="http://schemas.microsoft.com/office/drawing/2014/main" val="2485459252"/>
                  </a:ext>
                </a:extLst>
              </a:tr>
              <a:tr h="370754">
                <a:tc>
                  <a:txBody>
                    <a:bodyPr/>
                    <a:lstStyle/>
                    <a:p>
                      <a:r>
                        <a:rPr lang="en-US" sz="1600" dirty="0"/>
                        <a:t>C2/B</a:t>
                      </a:r>
                    </a:p>
                  </a:txBody>
                  <a:tcPr marL="91419" marR="91419" marT="45709" marB="45709"/>
                </a:tc>
                <a:extLst>
                  <a:ext uri="{0D108BD9-81ED-4DB2-BD59-A6C34878D82A}">
                    <a16:rowId xmlns:a16="http://schemas.microsoft.com/office/drawing/2014/main" val="866936939"/>
                  </a:ext>
                </a:extLst>
              </a:tr>
              <a:tr h="370754">
                <a:tc>
                  <a:txBody>
                    <a:bodyPr/>
                    <a:lstStyle/>
                    <a:p>
                      <a:r>
                        <a:rPr lang="en-US" sz="1600" dirty="0"/>
                        <a:t>D2/B</a:t>
                      </a:r>
                    </a:p>
                  </a:txBody>
                  <a:tcPr marL="91419" marR="91419" marT="45709" marB="45709"/>
                </a:tc>
                <a:extLst>
                  <a:ext uri="{0D108BD9-81ED-4DB2-BD59-A6C34878D82A}">
                    <a16:rowId xmlns:a16="http://schemas.microsoft.com/office/drawing/2014/main" val="2013713865"/>
                  </a:ext>
                </a:extLst>
              </a:tr>
              <a:tr h="370754">
                <a:tc>
                  <a:txBody>
                    <a:bodyPr/>
                    <a:lstStyle/>
                    <a:p>
                      <a:r>
                        <a:rPr lang="en-US" sz="1600" dirty="0"/>
                        <a:t>D3/B</a:t>
                      </a:r>
                    </a:p>
                  </a:txBody>
                  <a:tcPr marL="91419" marR="91419" marT="45709" marB="45709"/>
                </a:tc>
                <a:extLst>
                  <a:ext uri="{0D108BD9-81ED-4DB2-BD59-A6C34878D82A}">
                    <a16:rowId xmlns:a16="http://schemas.microsoft.com/office/drawing/2014/main" val="2256835490"/>
                  </a:ext>
                </a:extLst>
              </a:tr>
              <a:tr h="3707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C3/B</a:t>
                      </a:r>
                    </a:p>
                  </a:txBody>
                  <a:tcPr marL="91419" marR="91419" marT="45709" marB="45709"/>
                </a:tc>
                <a:extLst>
                  <a:ext uri="{0D108BD9-81ED-4DB2-BD59-A6C34878D82A}">
                    <a16:rowId xmlns:a16="http://schemas.microsoft.com/office/drawing/2014/main" val="4231547742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197951D5-C38B-4C1D-9C3A-72C7283661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043"/>
          <a:stretch/>
        </p:blipFill>
        <p:spPr>
          <a:xfrm>
            <a:off x="753691" y="583774"/>
            <a:ext cx="1760836" cy="71978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44F95A7-29ED-44FE-A622-066FD698A0FD}"/>
              </a:ext>
            </a:extLst>
          </p:cNvPr>
          <p:cNvSpPr txBox="1">
            <a:spLocks/>
          </p:cNvSpPr>
          <p:nvPr/>
        </p:nvSpPr>
        <p:spPr>
          <a:xfrm>
            <a:off x="2768041" y="375958"/>
            <a:ext cx="7740328" cy="1026831"/>
          </a:xfrm>
          <a:prstGeom prst="rect">
            <a:avLst/>
          </a:prstGeom>
          <a:ln w="28575">
            <a:solidFill>
              <a:schemeClr val="bg1"/>
            </a:solidFill>
          </a:ln>
        </p:spPr>
        <p:txBody>
          <a:bodyPr vert="horz" lIns="91407" tIns="45703" rIns="91407" bIns="45703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600"/>
              </a:spcBef>
            </a:pPr>
            <a:r>
              <a:rPr lang="en-US" altLang="en-US" sz="24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TSS: Step 7 Demonstrating Visibility Progress compared to Glidepath: </a:t>
            </a:r>
          </a:p>
        </p:txBody>
      </p:sp>
    </p:spTree>
    <p:extLst>
      <p:ext uri="{BB962C8B-B14F-4D97-AF65-F5344CB8AC3E}">
        <p14:creationId xmlns:p14="http://schemas.microsoft.com/office/powerpoint/2010/main" val="10945623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359BA7B-16F4-47DD-8659-2C3DCE99F5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050" y="1698805"/>
            <a:ext cx="9861900" cy="465667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B1379E7-9DAF-4728-A003-047A2FECE6C6}"/>
              </a:ext>
            </a:extLst>
          </p:cNvPr>
          <p:cNvGrpSpPr/>
          <p:nvPr/>
        </p:nvGrpSpPr>
        <p:grpSpPr>
          <a:xfrm>
            <a:off x="8117496" y="1685691"/>
            <a:ext cx="3916080" cy="2259208"/>
            <a:chOff x="8036575" y="1472458"/>
            <a:chExt cx="3917497" cy="2260025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881DA06-C399-4AC8-BB77-81569D85DD35}"/>
                </a:ext>
              </a:extLst>
            </p:cNvPr>
            <p:cNvCxnSpPr>
              <a:cxnSpLocks/>
            </p:cNvCxnSpPr>
            <p:nvPr/>
          </p:nvCxnSpPr>
          <p:spPr>
            <a:xfrm>
              <a:off x="8116159" y="2640571"/>
              <a:ext cx="414355" cy="0"/>
            </a:xfrm>
            <a:prstGeom prst="line">
              <a:avLst/>
            </a:prstGeom>
            <a:solidFill>
              <a:schemeClr val="bg1"/>
            </a:solidFill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A7E526B-AAEC-4A33-B2CC-179EA9C78ADA}"/>
                </a:ext>
              </a:extLst>
            </p:cNvPr>
            <p:cNvSpPr txBox="1"/>
            <p:nvPr/>
          </p:nvSpPr>
          <p:spPr>
            <a:xfrm>
              <a:off x="8553677" y="2500878"/>
              <a:ext cx="2081610" cy="36938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 2014-2018 5 </a:t>
              </a:r>
              <a:r>
                <a:rPr lang="en-US" dirty="0" err="1"/>
                <a:t>yr</a:t>
              </a:r>
              <a:r>
                <a:rPr lang="en-US" dirty="0"/>
                <a:t> </a:t>
              </a:r>
              <a:r>
                <a:rPr lang="en-US" dirty="0" err="1"/>
                <a:t>ave</a:t>
              </a:r>
              <a:r>
                <a:rPr lang="en-US" dirty="0"/>
                <a:t> 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09DF9A6-DF56-454A-BAB6-99CF1D0ED33B}"/>
                </a:ext>
              </a:extLst>
            </p:cNvPr>
            <p:cNvSpPr txBox="1"/>
            <p:nvPr/>
          </p:nvSpPr>
          <p:spPr>
            <a:xfrm>
              <a:off x="8036575" y="1854732"/>
              <a:ext cx="3917497" cy="36938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           2000-2004 5 </a:t>
              </a:r>
              <a:r>
                <a:rPr lang="en-US" dirty="0" err="1"/>
                <a:t>yr</a:t>
              </a:r>
              <a:r>
                <a:rPr lang="en-US" dirty="0"/>
                <a:t> </a:t>
              </a:r>
              <a:r>
                <a:rPr lang="en-US" dirty="0" err="1"/>
                <a:t>ave</a:t>
              </a:r>
              <a:endParaRPr lang="en-US" dirty="0"/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7F05A1C-2081-4560-86E0-D42DD3CC2516}"/>
                </a:ext>
              </a:extLst>
            </p:cNvPr>
            <p:cNvCxnSpPr>
              <a:cxnSpLocks/>
            </p:cNvCxnSpPr>
            <p:nvPr/>
          </p:nvCxnSpPr>
          <p:spPr>
            <a:xfrm>
              <a:off x="8122271" y="2048907"/>
              <a:ext cx="414355" cy="0"/>
            </a:xfrm>
            <a:prstGeom prst="line">
              <a:avLst/>
            </a:prstGeom>
            <a:solidFill>
              <a:schemeClr val="bg1"/>
            </a:solidFill>
            <a:ln w="38100">
              <a:solidFill>
                <a:srgbClr val="66FF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1F61178-A21E-40CF-9791-6919DF0B1B90}"/>
                </a:ext>
              </a:extLst>
            </p:cNvPr>
            <p:cNvSpPr txBox="1"/>
            <p:nvPr/>
          </p:nvSpPr>
          <p:spPr>
            <a:xfrm>
              <a:off x="8329449" y="1472458"/>
              <a:ext cx="2380192" cy="36938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    </a:t>
              </a:r>
              <a:r>
                <a:rPr lang="en-US" u="sng" dirty="0"/>
                <a:t>IMPROVE monitoring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52A0844-F753-4D1F-99BE-872926B52FBB}"/>
                </a:ext>
              </a:extLst>
            </p:cNvPr>
            <p:cNvSpPr/>
            <p:nvPr/>
          </p:nvSpPr>
          <p:spPr>
            <a:xfrm>
              <a:off x="8598375" y="2809033"/>
              <a:ext cx="3173433" cy="92345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dirty="0"/>
                <a:t>EPA Uniform Rate of Progress</a:t>
              </a:r>
            </a:p>
            <a:p>
              <a:r>
                <a:rPr lang="en-US" dirty="0"/>
                <a:t>A2) 2014 v2 Actual</a:t>
              </a:r>
            </a:p>
            <a:p>
              <a:r>
                <a:rPr lang="en-US" dirty="0"/>
                <a:t>B) Baseline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C7C9891-159A-4A57-AAF2-58194B7709B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83510" y="3018382"/>
              <a:ext cx="454695" cy="16078"/>
            </a:xfrm>
            <a:prstGeom prst="line">
              <a:avLst/>
            </a:prstGeom>
            <a:solidFill>
              <a:schemeClr val="bg1"/>
            </a:solidFill>
            <a:ln w="38100">
              <a:solidFill>
                <a:srgbClr val="51D24E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23D6E10-BEDF-4DE8-9B1B-855A77093EB3}"/>
                </a:ext>
              </a:extLst>
            </p:cNvPr>
            <p:cNvSpPr txBox="1"/>
            <p:nvPr/>
          </p:nvSpPr>
          <p:spPr>
            <a:xfrm>
              <a:off x="8587615" y="2169991"/>
              <a:ext cx="2756553" cy="36938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2012-2016 5 </a:t>
              </a:r>
              <a:r>
                <a:rPr lang="en-US" dirty="0" err="1"/>
                <a:t>yr</a:t>
              </a:r>
              <a:r>
                <a:rPr lang="en-US" dirty="0"/>
                <a:t> </a:t>
              </a:r>
              <a:r>
                <a:rPr lang="en-US" dirty="0" err="1"/>
                <a:t>ave</a:t>
              </a:r>
              <a:r>
                <a:rPr lang="en-US" dirty="0"/>
                <a:t>  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3D03AD9-8680-4BE1-9A49-BF57D01AB130}"/>
                </a:ext>
              </a:extLst>
            </p:cNvPr>
            <p:cNvCxnSpPr>
              <a:cxnSpLocks/>
            </p:cNvCxnSpPr>
            <p:nvPr/>
          </p:nvCxnSpPr>
          <p:spPr>
            <a:xfrm>
              <a:off x="8116159" y="2352670"/>
              <a:ext cx="414355" cy="0"/>
            </a:xfrm>
            <a:prstGeom prst="line">
              <a:avLst/>
            </a:prstGeom>
            <a:solidFill>
              <a:schemeClr val="bg1"/>
            </a:solidFill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40FCE09A-70E1-461C-A419-CC7DBDD53540}"/>
              </a:ext>
            </a:extLst>
          </p:cNvPr>
          <p:cNvSpPr txBox="1">
            <a:spLocks/>
          </p:cNvSpPr>
          <p:nvPr/>
        </p:nvSpPr>
        <p:spPr>
          <a:xfrm>
            <a:off x="2524907" y="378292"/>
            <a:ext cx="7740328" cy="1026831"/>
          </a:xfrm>
          <a:prstGeom prst="rect">
            <a:avLst/>
          </a:prstGeom>
          <a:ln w="28575">
            <a:solidFill>
              <a:schemeClr val="bg1"/>
            </a:solidFill>
          </a:ln>
        </p:spPr>
        <p:txBody>
          <a:bodyPr vert="horz" lIns="91407" tIns="45703" rIns="91407" bIns="45703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600"/>
              </a:spcBef>
            </a:pPr>
            <a:r>
              <a:rPr lang="en-US" altLang="en-US" sz="24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TSS: Step 7 Demonstrating Visibility Progress compared to Glidepath: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30552A3-785F-4FC0-A08D-4DF8B2CE3F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043"/>
          <a:stretch/>
        </p:blipFill>
        <p:spPr>
          <a:xfrm>
            <a:off x="618767" y="478070"/>
            <a:ext cx="1760836" cy="71978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875089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126619A6-C0F5-487A-BB30-328A937869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579357"/>
              </p:ext>
            </p:extLst>
          </p:nvPr>
        </p:nvGraphicFramePr>
        <p:xfrm>
          <a:off x="1701504" y="2352053"/>
          <a:ext cx="7911915" cy="2905904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1964877">
                  <a:extLst>
                    <a:ext uri="{9D8B030D-6E8A-4147-A177-3AD203B41FA5}">
                      <a16:colId xmlns:a16="http://schemas.microsoft.com/office/drawing/2014/main" val="1926166864"/>
                    </a:ext>
                  </a:extLst>
                </a:gridCol>
                <a:gridCol w="1781324">
                  <a:extLst>
                    <a:ext uri="{9D8B030D-6E8A-4147-A177-3AD203B41FA5}">
                      <a16:colId xmlns:a16="http://schemas.microsoft.com/office/drawing/2014/main" val="1935537389"/>
                    </a:ext>
                  </a:extLst>
                </a:gridCol>
                <a:gridCol w="2014430">
                  <a:extLst>
                    <a:ext uri="{9D8B030D-6E8A-4147-A177-3AD203B41FA5}">
                      <a16:colId xmlns:a16="http://schemas.microsoft.com/office/drawing/2014/main" val="733769753"/>
                    </a:ext>
                  </a:extLst>
                </a:gridCol>
                <a:gridCol w="2151284">
                  <a:extLst>
                    <a:ext uri="{9D8B030D-6E8A-4147-A177-3AD203B41FA5}">
                      <a16:colId xmlns:a16="http://schemas.microsoft.com/office/drawing/2014/main" val="2694793038"/>
                    </a:ext>
                  </a:extLst>
                </a:gridCol>
              </a:tblGrid>
              <a:tr h="63477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ysClr val="windowText" lastClr="000000"/>
                          </a:solidFill>
                        </a:rPr>
                        <a:t>Baseline Source Contributions</a:t>
                      </a:r>
                      <a:endParaRPr lang="en-US" sz="1100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Baseline Methods:   All Pollutants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Dynamic Model: 2002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Dynamic Model:</a:t>
                      </a:r>
                    </a:p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2028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347312"/>
                  </a:ext>
                </a:extLst>
              </a:tr>
              <a:tr h="81638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U.S./WRAP/state Anthropogenic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err="1"/>
                        <a:t>CAMx</a:t>
                      </a:r>
                      <a:r>
                        <a:rPr lang="en-US" sz="1400" dirty="0"/>
                        <a:t>-PSAT</a:t>
                      </a:r>
                    </a:p>
                    <a:p>
                      <a:r>
                        <a:rPr lang="en-US" sz="1400" dirty="0" err="1"/>
                        <a:t>CAMx</a:t>
                      </a:r>
                      <a:r>
                        <a:rPr lang="en-US" sz="1400" dirty="0"/>
                        <a:t>-Zero Out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2002 U.S. Anthropogenic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2028 U.S. Anthropogenic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3518902"/>
                  </a:ext>
                </a:extLst>
              </a:tr>
              <a:tr h="78237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U.S./WRAP/state Natural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err="1"/>
                        <a:t>CAMx</a:t>
                      </a:r>
                      <a:r>
                        <a:rPr lang="en-US" sz="1400" dirty="0"/>
                        <a:t>-PSAT</a:t>
                      </a:r>
                    </a:p>
                    <a:p>
                      <a:r>
                        <a:rPr lang="en-US" sz="1400" dirty="0" err="1"/>
                        <a:t>CAMx</a:t>
                      </a:r>
                      <a:r>
                        <a:rPr lang="en-US" sz="1400" dirty="0"/>
                        <a:t>-Zero Out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Baseline Natural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Baseline Natural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5134730"/>
                  </a:ext>
                </a:extLst>
              </a:tr>
              <a:tr h="36756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International Anthro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sz="1400" dirty="0"/>
                        <a:t>GEOS-Chem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sz="1400" dirty="0"/>
                        <a:t>Baseline International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sz="1400" dirty="0"/>
                        <a:t>Baseline International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3505000"/>
                  </a:ext>
                </a:extLst>
              </a:tr>
              <a:tr h="25390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International Natural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222461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F0EB0AF-70CC-4F49-AF07-27C7FBCBE38D}"/>
              </a:ext>
            </a:extLst>
          </p:cNvPr>
          <p:cNvSpPr txBox="1"/>
          <p:nvPr/>
        </p:nvSpPr>
        <p:spPr>
          <a:xfrm>
            <a:off x="2588654" y="507689"/>
            <a:ext cx="93485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TSS: Defining U.S. Anthropogenic Contributions  </a:t>
            </a:r>
          </a:p>
          <a:p>
            <a:r>
              <a:rPr lang="en-US" sz="2800" b="1" dirty="0">
                <a:solidFill>
                  <a:schemeClr val="accent1"/>
                </a:solidFill>
              </a:rPr>
              <a:t>at a Class I area – Dynamic Evaluation as Weight of Evidence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285F88-A479-48AD-BE8B-3AED795FCA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043"/>
          <a:stretch/>
        </p:blipFill>
        <p:spPr>
          <a:xfrm>
            <a:off x="948567" y="668687"/>
            <a:ext cx="1505875" cy="61556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5E7F289-6AE9-45EA-8BFF-514C065847B7}"/>
              </a:ext>
            </a:extLst>
          </p:cNvPr>
          <p:cNvSpPr txBox="1"/>
          <p:nvPr/>
        </p:nvSpPr>
        <p:spPr>
          <a:xfrm>
            <a:off x="948567" y="1722258"/>
            <a:ext cx="108073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Objective: Define rate of Visibility Progress in response to change in U. S. Anthropogenic Emissions</a:t>
            </a:r>
          </a:p>
        </p:txBody>
      </p:sp>
    </p:spTree>
    <p:extLst>
      <p:ext uri="{BB962C8B-B14F-4D97-AF65-F5344CB8AC3E}">
        <p14:creationId xmlns:p14="http://schemas.microsoft.com/office/powerpoint/2010/main" val="1009457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9A04A2D-E22E-47E0-98BE-EFE4F2DD9E88}"/>
              </a:ext>
            </a:extLst>
          </p:cNvPr>
          <p:cNvSpPr txBox="1"/>
          <p:nvPr/>
        </p:nvSpPr>
        <p:spPr>
          <a:xfrm>
            <a:off x="945884" y="491676"/>
            <a:ext cx="96787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WRAP Technical Support System Regional Haze Delivery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FC6E3B4-B342-483E-A17D-C889ADA37723}"/>
              </a:ext>
            </a:extLst>
          </p:cNvPr>
          <p:cNvGrpSpPr/>
          <p:nvPr/>
        </p:nvGrpSpPr>
        <p:grpSpPr>
          <a:xfrm>
            <a:off x="1559850" y="1394326"/>
            <a:ext cx="8807932" cy="4722169"/>
            <a:chOff x="322123" y="794203"/>
            <a:chExt cx="10485352" cy="5542299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C193CF54-EC69-4759-B96C-1727B658E0D8}"/>
                </a:ext>
              </a:extLst>
            </p:cNvPr>
            <p:cNvSpPr/>
            <p:nvPr/>
          </p:nvSpPr>
          <p:spPr>
            <a:xfrm>
              <a:off x="4710237" y="1402160"/>
              <a:ext cx="1283958" cy="500580"/>
            </a:xfrm>
            <a:prstGeom prst="round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8378E9D-5EF0-476B-B243-270221F436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4043"/>
            <a:stretch/>
          </p:blipFill>
          <p:spPr>
            <a:xfrm>
              <a:off x="803674" y="1040630"/>
              <a:ext cx="10003801" cy="3868616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1C1C366-FB51-45F9-88C9-6509DDEC7DA6}"/>
                </a:ext>
              </a:extLst>
            </p:cNvPr>
            <p:cNvSpPr txBox="1"/>
            <p:nvPr/>
          </p:nvSpPr>
          <p:spPr>
            <a:xfrm>
              <a:off x="4591451" y="1272774"/>
              <a:ext cx="1339788" cy="668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</a:rPr>
                <a:t>States</a:t>
              </a: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979A7F05-547B-4245-838F-9B8647735E24}"/>
                </a:ext>
              </a:extLst>
            </p:cNvPr>
            <p:cNvSpPr/>
            <p:nvPr/>
          </p:nvSpPr>
          <p:spPr>
            <a:xfrm>
              <a:off x="7047963" y="1196314"/>
              <a:ext cx="2319656" cy="3616960"/>
            </a:xfrm>
            <a:prstGeom prst="roundRect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6881653-E178-4B30-9509-8F1A71321F7D}"/>
                </a:ext>
              </a:extLst>
            </p:cNvPr>
            <p:cNvSpPr/>
            <p:nvPr/>
          </p:nvSpPr>
          <p:spPr>
            <a:xfrm>
              <a:off x="990524" y="4242369"/>
              <a:ext cx="1010694" cy="48315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CIRA, ARS</a:t>
              </a:r>
              <a:endParaRPr lang="en-US" sz="1200" dirty="0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EAB7F079-0DBE-45B1-BD49-1E39F3E238E4}"/>
                </a:ext>
              </a:extLst>
            </p:cNvPr>
            <p:cNvSpPr/>
            <p:nvPr/>
          </p:nvSpPr>
          <p:spPr>
            <a:xfrm>
              <a:off x="939422" y="1196313"/>
              <a:ext cx="2465493" cy="3616960"/>
            </a:xfrm>
            <a:prstGeom prst="roundRect">
              <a:avLst/>
            </a:pr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2514DFA-2FB4-4DE1-AC07-57F4CC32B76C}"/>
                </a:ext>
              </a:extLst>
            </p:cNvPr>
            <p:cNvSpPr/>
            <p:nvPr/>
          </p:nvSpPr>
          <p:spPr>
            <a:xfrm>
              <a:off x="2093629" y="1307153"/>
              <a:ext cx="1238612" cy="595587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/>
                <a:t>RTO/Control Measures 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0633FCD-CC31-467B-B2B7-1D2E5D3EEDE6}"/>
                </a:ext>
              </a:extLst>
            </p:cNvPr>
            <p:cNvSpPr/>
            <p:nvPr/>
          </p:nvSpPr>
          <p:spPr>
            <a:xfrm>
              <a:off x="7850090" y="4358052"/>
              <a:ext cx="801642" cy="406784"/>
            </a:xfrm>
            <a:prstGeom prst="roundRect">
              <a:avLst>
                <a:gd name="adj" fmla="val 1514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CIRA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C594B80-4592-4006-B0D9-17AC18FEE075}"/>
                </a:ext>
              </a:extLst>
            </p:cNvPr>
            <p:cNvSpPr/>
            <p:nvPr/>
          </p:nvSpPr>
          <p:spPr>
            <a:xfrm>
              <a:off x="7122694" y="1378537"/>
              <a:ext cx="1084958" cy="523218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>
                  <a:solidFill>
                    <a:schemeClr val="bg1"/>
                  </a:solidFill>
                </a:rPr>
                <a:t>RTO/</a:t>
              </a:r>
              <a:r>
                <a:rPr lang="en-US" sz="1100" b="1" dirty="0" err="1">
                  <a:solidFill>
                    <a:schemeClr val="bg1"/>
                  </a:solidFill>
                </a:rPr>
                <a:t>Em</a:t>
              </a:r>
              <a:r>
                <a:rPr lang="en-US" sz="1100" b="1" dirty="0">
                  <a:solidFill>
                    <a:schemeClr val="bg1"/>
                  </a:solidFill>
                </a:rPr>
                <a:t>+ Protocol</a:t>
              </a: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AB15219D-DD8E-4FF4-82AA-CC786F2F73C9}"/>
                </a:ext>
              </a:extLst>
            </p:cNvPr>
            <p:cNvSpPr/>
            <p:nvPr/>
          </p:nvSpPr>
          <p:spPr>
            <a:xfrm>
              <a:off x="9466238" y="1357911"/>
              <a:ext cx="1149051" cy="564791"/>
            </a:xfrm>
            <a:prstGeom prst="round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WRAP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C74552A1-0188-41F5-AB60-786F2E177038}"/>
                </a:ext>
              </a:extLst>
            </p:cNvPr>
            <p:cNvSpPr/>
            <p:nvPr/>
          </p:nvSpPr>
          <p:spPr>
            <a:xfrm>
              <a:off x="1060824" y="1307153"/>
              <a:ext cx="1010695" cy="584776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/>
                <a:t>Coord + Glidepath</a:t>
              </a:r>
            </a:p>
          </p:txBody>
        </p:sp>
        <p:sp>
          <p:nvSpPr>
            <p:cNvPr id="16" name="Arrow: Down 15">
              <a:extLst>
                <a:ext uri="{FF2B5EF4-FFF2-40B4-BE49-F238E27FC236}">
                  <a16:creationId xmlns:a16="http://schemas.microsoft.com/office/drawing/2014/main" id="{A7D147F6-72F2-454A-B48C-3211C143F980}"/>
                </a:ext>
              </a:extLst>
            </p:cNvPr>
            <p:cNvSpPr/>
            <p:nvPr/>
          </p:nvSpPr>
          <p:spPr>
            <a:xfrm>
              <a:off x="1144489" y="5079798"/>
              <a:ext cx="8785013" cy="1256704"/>
            </a:xfrm>
            <a:prstGeom prst="downArrow">
              <a:avLst>
                <a:gd name="adj1" fmla="val 67271"/>
                <a:gd name="adj2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Review, Coordination, Consultation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664AC5F9-4DDF-4DE3-ADCC-D801CDDFAA3B}"/>
                </a:ext>
              </a:extLst>
            </p:cNvPr>
            <p:cNvSpPr/>
            <p:nvPr/>
          </p:nvSpPr>
          <p:spPr>
            <a:xfrm>
              <a:off x="2171053" y="4267213"/>
              <a:ext cx="1144498" cy="444763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Ramboll</a:t>
              </a:r>
              <a:endParaRPr lang="en-US" sz="1400" dirty="0"/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1A69DA96-D153-4364-862F-B967B89A430C}"/>
                </a:ext>
              </a:extLst>
            </p:cNvPr>
            <p:cNvSpPr/>
            <p:nvPr/>
          </p:nvSpPr>
          <p:spPr>
            <a:xfrm>
              <a:off x="7689113" y="3527266"/>
              <a:ext cx="1144498" cy="444763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Ramboll</a:t>
              </a:r>
              <a:endParaRPr lang="en-US" sz="1400" dirty="0"/>
            </a:p>
          </p:txBody>
        </p:sp>
        <p:sp>
          <p:nvSpPr>
            <p:cNvPr id="22" name="Arrow: Down 21">
              <a:extLst>
                <a:ext uri="{FF2B5EF4-FFF2-40B4-BE49-F238E27FC236}">
                  <a16:creationId xmlns:a16="http://schemas.microsoft.com/office/drawing/2014/main" id="{8B6DD07C-B951-47AC-BD55-948E045B54D2}"/>
                </a:ext>
              </a:extLst>
            </p:cNvPr>
            <p:cNvSpPr/>
            <p:nvPr/>
          </p:nvSpPr>
          <p:spPr>
            <a:xfrm>
              <a:off x="8026194" y="4014324"/>
              <a:ext cx="399627" cy="284988"/>
            </a:xfrm>
            <a:prstGeom prst="down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26C22E4-BF4E-426E-A4C5-0A55C99EC4E1}"/>
                </a:ext>
              </a:extLst>
            </p:cNvPr>
            <p:cNvSpPr txBox="1"/>
            <p:nvPr/>
          </p:nvSpPr>
          <p:spPr>
            <a:xfrm rot="16200000">
              <a:off x="-1476333" y="2592659"/>
              <a:ext cx="4019069" cy="4221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Steps follow RHR and EPA Guidance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E8A8F33-527F-4F31-8D65-10EEF4CD8535}"/>
                </a:ext>
              </a:extLst>
            </p:cNvPr>
            <p:cNvSpPr txBox="1"/>
            <p:nvPr/>
          </p:nvSpPr>
          <p:spPr>
            <a:xfrm>
              <a:off x="2192217" y="3600089"/>
              <a:ext cx="1155734" cy="6140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2014 Q/d, </a:t>
              </a:r>
            </a:p>
            <a:p>
              <a:r>
                <a:rPr lang="en-US" sz="1400" dirty="0">
                  <a:solidFill>
                    <a:schemeClr val="bg1"/>
                  </a:solidFill>
                </a:rPr>
                <a:t>2028 WEP</a:t>
              </a: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3ECFF912-C851-4C58-98DA-9ED83AE1A3DB}"/>
                </a:ext>
              </a:extLst>
            </p:cNvPr>
            <p:cNvSpPr/>
            <p:nvPr/>
          </p:nvSpPr>
          <p:spPr>
            <a:xfrm>
              <a:off x="8189668" y="1347758"/>
              <a:ext cx="1144496" cy="584776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/>
                <a:t>RTO/Coord + Glidepath</a:t>
              </a: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E40FE9F2-0F41-49D0-8348-23F49E4D152B}"/>
                </a:ext>
              </a:extLst>
            </p:cNvPr>
            <p:cNvSpPr/>
            <p:nvPr/>
          </p:nvSpPr>
          <p:spPr>
            <a:xfrm>
              <a:off x="4489499" y="5721120"/>
              <a:ext cx="2299375" cy="279316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80E1C44-5994-4AD1-B38F-EFA115967EA0}"/>
                </a:ext>
              </a:extLst>
            </p:cNvPr>
            <p:cNvSpPr txBox="1"/>
            <p:nvPr/>
          </p:nvSpPr>
          <p:spPr>
            <a:xfrm>
              <a:off x="4351916" y="5644040"/>
              <a:ext cx="2633195" cy="43347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sz="1400" b="1" dirty="0">
                  <a:solidFill>
                    <a:schemeClr val="bg1"/>
                  </a:solidFill>
                </a:rPr>
                <a:t>Coordination + Glidepath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208887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59D88FE-A7EB-4F29-8B38-ED82FA20B247}"/>
              </a:ext>
            </a:extLst>
          </p:cNvPr>
          <p:cNvGrpSpPr/>
          <p:nvPr/>
        </p:nvGrpSpPr>
        <p:grpSpPr>
          <a:xfrm>
            <a:off x="2465224" y="1678082"/>
            <a:ext cx="7478590" cy="4420210"/>
            <a:chOff x="2486025" y="1154112"/>
            <a:chExt cx="7478590" cy="4549775"/>
          </a:xfrm>
        </p:grpSpPr>
        <p:graphicFrame>
          <p:nvGraphicFramePr>
            <p:cNvPr id="3" name="Chart 2">
              <a:extLst>
                <a:ext uri="{FF2B5EF4-FFF2-40B4-BE49-F238E27FC236}">
                  <a16:creationId xmlns:a16="http://schemas.microsoft.com/office/drawing/2014/main" id="{0B881388-FE56-4F52-A1BA-35E247C1D9B0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2486025" y="1154112"/>
            <a:ext cx="7478590" cy="454977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pic>
          <p:nvPicPr>
            <p:cNvPr id="4" name="chart">
              <a:extLst>
                <a:ext uri="{FF2B5EF4-FFF2-40B4-BE49-F238E27FC236}">
                  <a16:creationId xmlns:a16="http://schemas.microsoft.com/office/drawing/2014/main" id="{B767437F-B5E2-4B28-9FE9-3344E79D81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68239" y="2787747"/>
              <a:ext cx="2499583" cy="426720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F2BA152-3343-4A9B-9C53-203F46BF2E4B}"/>
                </a:ext>
              </a:extLst>
            </p:cNvPr>
            <p:cNvSpPr/>
            <p:nvPr/>
          </p:nvSpPr>
          <p:spPr>
            <a:xfrm>
              <a:off x="5176028" y="1919627"/>
              <a:ext cx="268400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Yellowstone National Park</a:t>
              </a:r>
              <a:endPara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154F718C-578A-4EF6-A2EE-3F6D4472BBEA}"/>
              </a:ext>
            </a:extLst>
          </p:cNvPr>
          <p:cNvSpPr/>
          <p:nvPr/>
        </p:nvSpPr>
        <p:spPr>
          <a:xfrm>
            <a:off x="2052392" y="1546917"/>
            <a:ext cx="8147098" cy="492951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6738C6-0004-447D-997E-9898A6B5F9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043"/>
          <a:stretch/>
        </p:blipFill>
        <p:spPr>
          <a:xfrm>
            <a:off x="487929" y="461519"/>
            <a:ext cx="1505875" cy="61556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D01E261-38F6-4647-A4F2-3807298E290E}"/>
              </a:ext>
            </a:extLst>
          </p:cNvPr>
          <p:cNvSpPr txBox="1"/>
          <p:nvPr/>
        </p:nvSpPr>
        <p:spPr>
          <a:xfrm>
            <a:off x="2231467" y="335886"/>
            <a:ext cx="93485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TSS: Defining U.S, Anthropogenic Contributions  </a:t>
            </a:r>
          </a:p>
          <a:p>
            <a:r>
              <a:rPr lang="en-US" sz="2800" b="1" dirty="0">
                <a:solidFill>
                  <a:schemeClr val="accent1"/>
                </a:solidFill>
              </a:rPr>
              <a:t>at a Class I area – Dynamic Evaluation as Weight of Evidence</a:t>
            </a:r>
          </a:p>
        </p:txBody>
      </p:sp>
    </p:spTree>
    <p:extLst>
      <p:ext uri="{BB962C8B-B14F-4D97-AF65-F5344CB8AC3E}">
        <p14:creationId xmlns:p14="http://schemas.microsoft.com/office/powerpoint/2010/main" val="16950651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36738C6-0004-447D-997E-9898A6B5F9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043"/>
          <a:stretch/>
        </p:blipFill>
        <p:spPr>
          <a:xfrm>
            <a:off x="487929" y="461519"/>
            <a:ext cx="1505875" cy="61556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70A4E6-581B-4463-BAFE-B7FD46B523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7489" y="1727614"/>
            <a:ext cx="7714225" cy="441201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A3FD23C-2B75-4E24-A22A-A5C005E93D32}"/>
              </a:ext>
            </a:extLst>
          </p:cNvPr>
          <p:cNvSpPr txBox="1"/>
          <p:nvPr/>
        </p:nvSpPr>
        <p:spPr>
          <a:xfrm>
            <a:off x="2167173" y="314440"/>
            <a:ext cx="93485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TSS: Defining U.S, Anthropogenic Contributions  </a:t>
            </a:r>
          </a:p>
          <a:p>
            <a:r>
              <a:rPr lang="en-US" sz="2800" b="1" dirty="0">
                <a:solidFill>
                  <a:schemeClr val="accent1"/>
                </a:solidFill>
              </a:rPr>
              <a:t>at a Class I area – Dynamic Evaluation as Weight of Evidence</a:t>
            </a:r>
          </a:p>
        </p:txBody>
      </p:sp>
    </p:spTree>
    <p:extLst>
      <p:ext uri="{BB962C8B-B14F-4D97-AF65-F5344CB8AC3E}">
        <p14:creationId xmlns:p14="http://schemas.microsoft.com/office/powerpoint/2010/main" val="40655431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36738C6-0004-447D-997E-9898A6B5F9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043"/>
          <a:stretch/>
        </p:blipFill>
        <p:spPr>
          <a:xfrm>
            <a:off x="487929" y="461519"/>
            <a:ext cx="1505875" cy="61556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A3FD23C-2B75-4E24-A22A-A5C005E93D32}"/>
              </a:ext>
            </a:extLst>
          </p:cNvPr>
          <p:cNvSpPr txBox="1"/>
          <p:nvPr/>
        </p:nvSpPr>
        <p:spPr>
          <a:xfrm>
            <a:off x="2167173" y="314440"/>
            <a:ext cx="93485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TSS: Defining U.S, Anthropogenic Contributions  </a:t>
            </a:r>
          </a:p>
          <a:p>
            <a:r>
              <a:rPr lang="en-US" sz="2800" b="1" dirty="0">
                <a:solidFill>
                  <a:schemeClr val="accent1"/>
                </a:solidFill>
              </a:rPr>
              <a:t>at a Class I area – Dynamic Evaluation as Weight of Evidence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594B04-4925-4895-BCD8-B5883206B2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5428" y="1871662"/>
            <a:ext cx="7254869" cy="439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0383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126619A6-C0F5-487A-BB30-328A937869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3185916"/>
              </p:ext>
            </p:extLst>
          </p:nvPr>
        </p:nvGraphicFramePr>
        <p:xfrm>
          <a:off x="1594899" y="1435029"/>
          <a:ext cx="5760631" cy="4784572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1964877">
                  <a:extLst>
                    <a:ext uri="{9D8B030D-6E8A-4147-A177-3AD203B41FA5}">
                      <a16:colId xmlns:a16="http://schemas.microsoft.com/office/drawing/2014/main" val="1926166864"/>
                    </a:ext>
                  </a:extLst>
                </a:gridCol>
                <a:gridCol w="1781324">
                  <a:extLst>
                    <a:ext uri="{9D8B030D-6E8A-4147-A177-3AD203B41FA5}">
                      <a16:colId xmlns:a16="http://schemas.microsoft.com/office/drawing/2014/main" val="1935537389"/>
                    </a:ext>
                  </a:extLst>
                </a:gridCol>
                <a:gridCol w="2014430">
                  <a:extLst>
                    <a:ext uri="{9D8B030D-6E8A-4147-A177-3AD203B41FA5}">
                      <a16:colId xmlns:a16="http://schemas.microsoft.com/office/drawing/2014/main" val="733769753"/>
                    </a:ext>
                  </a:extLst>
                </a:gridCol>
              </a:tblGrid>
              <a:tr h="63477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ysClr val="windowText" lastClr="000000"/>
                          </a:solidFill>
                        </a:rPr>
                        <a:t>Baseline Source Contributions</a:t>
                      </a:r>
                      <a:endParaRPr lang="en-US" sz="1100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Baseline Methods:   All Pollutants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2028 PSAT Source</a:t>
                      </a:r>
                    </a:p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Attribution: SO4 NO3 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347312"/>
                  </a:ext>
                </a:extLst>
              </a:tr>
              <a:tr h="305535">
                <a:tc rowSpan="7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U.S./WRAP/state Anthropogenic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7">
                  <a:txBody>
                    <a:bodyPr/>
                    <a:lstStyle/>
                    <a:p>
                      <a:pPr algn="l"/>
                      <a:r>
                        <a:rPr lang="en-US" sz="1400" dirty="0" err="1"/>
                        <a:t>CAMx</a:t>
                      </a:r>
                      <a:r>
                        <a:rPr lang="en-US" sz="1400" dirty="0"/>
                        <a:t>-PSAT</a:t>
                      </a:r>
                    </a:p>
                    <a:p>
                      <a:r>
                        <a:rPr lang="en-US" sz="1400" dirty="0" err="1"/>
                        <a:t>CAMx</a:t>
                      </a:r>
                      <a:r>
                        <a:rPr lang="en-US" sz="1400" dirty="0"/>
                        <a:t>-Zero Out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Point - EGU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3518902"/>
                  </a:ext>
                </a:extLst>
              </a:tr>
              <a:tr h="305711"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Point – Oil Gas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4495094"/>
                  </a:ext>
                </a:extLst>
              </a:tr>
              <a:tr h="305535"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Point – All Other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963730"/>
                  </a:ext>
                </a:extLst>
              </a:tr>
              <a:tr h="328036"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Area – Oil Gas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040843"/>
                  </a:ext>
                </a:extLst>
              </a:tr>
              <a:tr h="307903"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Area – All Other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3250512"/>
                  </a:ext>
                </a:extLst>
              </a:tr>
              <a:tr h="329585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Mobile On-Road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103219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Mobile Non-Road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6550606"/>
                  </a:ext>
                </a:extLst>
              </a:tr>
              <a:tr h="198990">
                <a:tc rowSpan="4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U.S./WRAP/state Natural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r>
                        <a:rPr lang="en-US" sz="1400" dirty="0" err="1"/>
                        <a:t>CAMx</a:t>
                      </a:r>
                      <a:r>
                        <a:rPr lang="en-US" sz="1400" dirty="0"/>
                        <a:t>-PSAT</a:t>
                      </a:r>
                    </a:p>
                    <a:p>
                      <a:r>
                        <a:rPr lang="en-US" sz="1400" dirty="0" err="1"/>
                        <a:t>CAMx</a:t>
                      </a:r>
                      <a:r>
                        <a:rPr lang="en-US" sz="1400" dirty="0"/>
                        <a:t>-Zero Out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Wildfire 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5134730"/>
                  </a:ext>
                </a:extLst>
              </a:tr>
              <a:tr h="296204"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Biogenic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4017471"/>
                  </a:ext>
                </a:extLst>
              </a:tr>
              <a:tr h="29620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Ocean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3848257"/>
                  </a:ext>
                </a:extLst>
              </a:tr>
              <a:tr h="29620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Geogenic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2908048"/>
                  </a:ext>
                </a:extLst>
              </a:tr>
              <a:tr h="367568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International Anthro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r>
                        <a:rPr lang="en-US" sz="1400" dirty="0"/>
                        <a:t>GEOS-Chem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Anthropogenic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350500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sz="1400" dirty="0"/>
                        <a:t>Natural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4751996"/>
                  </a:ext>
                </a:extLst>
              </a:tr>
              <a:tr h="25390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International Natural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222461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F0EB0AF-70CC-4F49-AF07-27C7FBCBE38D}"/>
              </a:ext>
            </a:extLst>
          </p:cNvPr>
          <p:cNvSpPr txBox="1"/>
          <p:nvPr/>
        </p:nvSpPr>
        <p:spPr>
          <a:xfrm>
            <a:off x="2605899" y="292245"/>
            <a:ext cx="88310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TSS: Defining 2028 Source Contributions at a Class I area using Particulate Source Apportionment Tool (PSAT)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285F88-A479-48AD-BE8B-3AED795FCA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043"/>
          <a:stretch/>
        </p:blipFill>
        <p:spPr>
          <a:xfrm>
            <a:off x="948567" y="461519"/>
            <a:ext cx="1505875" cy="61556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CE64DE-EA86-44BC-8AC2-F7B66B1291A9}"/>
              </a:ext>
            </a:extLst>
          </p:cNvPr>
          <p:cNvSpPr txBox="1"/>
          <p:nvPr/>
        </p:nvSpPr>
        <p:spPr>
          <a:xfrm>
            <a:off x="7943850" y="3180984"/>
            <a:ext cx="36290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Source categories still to be resolved.</a:t>
            </a:r>
          </a:p>
          <a:p>
            <a:r>
              <a:rPr lang="en-US" dirty="0">
                <a:solidFill>
                  <a:srgbClr val="FF0000"/>
                </a:solidFill>
              </a:rPr>
              <a:t>For each western state plus geographic regions.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0B1DBABC-C0C0-41E7-9547-248A66FB3328}"/>
                  </a:ext>
                </a:extLst>
              </p14:cNvPr>
              <p14:cNvContentPartPr/>
              <p14:nvPr/>
            </p14:nvContentPartPr>
            <p14:xfrm rot="208909">
              <a:off x="7466868" y="2211224"/>
              <a:ext cx="588859" cy="3757975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0B1DBABC-C0C0-41E7-9547-248A66FB332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 rot="208909">
                <a:off x="7457864" y="2202222"/>
                <a:ext cx="606507" cy="377561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851627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912" y="1406441"/>
            <a:ext cx="7818247" cy="414265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169043" y="5733951"/>
            <a:ext cx="90769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EPA split of natural and </a:t>
            </a:r>
            <a:r>
              <a:rPr lang="en-US" dirty="0" err="1"/>
              <a:t>athropogenic</a:t>
            </a:r>
            <a:r>
              <a:rPr lang="en-US" dirty="0"/>
              <a:t> contributions to IMPROVE monitoring data.</a:t>
            </a:r>
          </a:p>
          <a:p>
            <a:r>
              <a:rPr lang="en-US" dirty="0" err="1"/>
              <a:t>CAMx</a:t>
            </a:r>
            <a:r>
              <a:rPr lang="en-US" dirty="0"/>
              <a:t> PSAT modeled aerosol extinction and contributions adjusted to IMPROVE measurements</a:t>
            </a:r>
          </a:p>
          <a:p>
            <a:r>
              <a:rPr lang="en-US" dirty="0"/>
              <a:t>Brewer et al 2018.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D174BC2-341A-4CBD-AB19-84012ED20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891713" cy="856456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WRAP 2011 WAQS example of Source Apportionment</a:t>
            </a:r>
          </a:p>
        </p:txBody>
      </p:sp>
    </p:spTree>
    <p:extLst>
      <p:ext uri="{BB962C8B-B14F-4D97-AF65-F5344CB8AC3E}">
        <p14:creationId xmlns:p14="http://schemas.microsoft.com/office/powerpoint/2010/main" val="17362668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0F6078-07F8-463A-AD8F-294FFB9C1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2768" y="475553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Weighted Emissions Potential (WEP)/ Area of Influence (AOI)</a:t>
            </a:r>
          </a:p>
          <a:p>
            <a:endParaRPr lang="en-US" dirty="0"/>
          </a:p>
          <a:p>
            <a:r>
              <a:rPr lang="en-US" sz="2400" dirty="0"/>
              <a:t>Identify potential source impact at Class I area </a:t>
            </a:r>
          </a:p>
          <a:p>
            <a:r>
              <a:rPr lang="en-US" sz="2400" dirty="0"/>
              <a:t>Prioritize sources for additional emissions reductions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F4BE13-B79D-4363-9EC5-E05BAA6BE9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25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CEAEFB-61B2-4B34-8642-3ED857C4DD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944" y="65680"/>
            <a:ext cx="2666817" cy="3454576"/>
          </a:xfrm>
          <a:prstGeom prst="rect">
            <a:avLst/>
          </a:prstGeom>
        </p:spPr>
      </p:pic>
      <p:pic>
        <p:nvPicPr>
          <p:cNvPr id="6" name="Picture 5" descr="\\dhex4\disk4\CenSARA_AOI\postproc\pynotebook\png\36km\residencetime.CACR1.100m.72bt.zoom.png">
            <a:extLst>
              <a:ext uri="{FF2B5EF4-FFF2-40B4-BE49-F238E27FC236}">
                <a16:creationId xmlns:a16="http://schemas.microsoft.com/office/drawing/2014/main" id="{18D65FDA-4F3D-4685-92D9-F80D6BD64E3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32" y="3454593"/>
            <a:ext cx="3540122" cy="3111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\\dhex4\disk4\CenSARA_AOI\postproc\pynotebook\png\36km\ewrt.so4.CACR1.100m.72bt.zoom.png">
            <a:extLst>
              <a:ext uri="{FF2B5EF4-FFF2-40B4-BE49-F238E27FC236}">
                <a16:creationId xmlns:a16="http://schemas.microsoft.com/office/drawing/2014/main" id="{4560C0D5-29E1-45E2-90E4-D3271F54B3B5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215" y="3710688"/>
            <a:ext cx="4147180" cy="282793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67035E2-6B96-4042-B66A-3FF20B4995F8}"/>
              </a:ext>
            </a:extLst>
          </p:cNvPr>
          <p:cNvGrpSpPr/>
          <p:nvPr/>
        </p:nvGrpSpPr>
        <p:grpSpPr>
          <a:xfrm>
            <a:off x="7190092" y="3688616"/>
            <a:ext cx="4147180" cy="2827940"/>
            <a:chOff x="248496" y="3429793"/>
            <a:chExt cx="2724785" cy="2377441"/>
          </a:xfrm>
        </p:grpSpPr>
        <p:pic>
          <p:nvPicPr>
            <p:cNvPr id="11" name="Picture 10" descr="\\dhex4\disk4\CenSARA_AOI\postproc\pynotebook\png\36km\ewrt.so4.CACR1.100m.72bt.zoom.png">
              <a:extLst>
                <a:ext uri="{FF2B5EF4-FFF2-40B4-BE49-F238E27FC236}">
                  <a16:creationId xmlns:a16="http://schemas.microsoft.com/office/drawing/2014/main" id="{6D2EFC04-392D-45AB-8028-F8954FCEBA99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0000" b="-1616"/>
            <a:stretch/>
          </p:blipFill>
          <p:spPr bwMode="auto">
            <a:xfrm>
              <a:off x="248496" y="3429793"/>
              <a:ext cx="2724785" cy="384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Picture 11" descr="\\dhex4\disk4\CenSARA_AOI\postproc\pynotebook\png\36km\ewrt.qd.2016.so2.CACR1.100m.72bt.zoom.png">
              <a:extLst>
                <a:ext uri="{FF2B5EF4-FFF2-40B4-BE49-F238E27FC236}">
                  <a16:creationId xmlns:a16="http://schemas.microsoft.com/office/drawing/2014/main" id="{48A4725D-9643-4CBA-B65D-826AC6BFF31B}"/>
                </a:ext>
              </a:extLst>
            </p:cNvPr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868" y="3439319"/>
              <a:ext cx="2606040" cy="236791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0740238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56AB3F3-5348-4572-9C78-C0205F964A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94"/>
          <a:stretch/>
        </p:blipFill>
        <p:spPr>
          <a:xfrm>
            <a:off x="4013874" y="1216908"/>
            <a:ext cx="7197266" cy="43726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FA2221-D3E0-4B35-BB8B-19C67CD4DBA2}"/>
              </a:ext>
            </a:extLst>
          </p:cNvPr>
          <p:cNvSpPr txBox="1"/>
          <p:nvPr/>
        </p:nvSpPr>
        <p:spPr>
          <a:xfrm>
            <a:off x="756270" y="2935705"/>
            <a:ext cx="2891561" cy="58477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Happy Holidays!</a:t>
            </a:r>
          </a:p>
        </p:txBody>
      </p:sp>
    </p:spTree>
    <p:extLst>
      <p:ext uri="{BB962C8B-B14F-4D97-AF65-F5344CB8AC3E}">
        <p14:creationId xmlns:p14="http://schemas.microsoft.com/office/powerpoint/2010/main" val="24316922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329B1B-29E6-491F-BB9D-CB9178236C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6910" y="296356"/>
            <a:ext cx="5686557" cy="60803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1CE1CC-FB87-4943-BC86-DCFA3C0E9F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123" t="65134" r="35223"/>
          <a:stretch/>
        </p:blipFill>
        <p:spPr>
          <a:xfrm>
            <a:off x="5080760" y="4255742"/>
            <a:ext cx="1629420" cy="21199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1A9B40-1C8E-4C34-A151-B1F2875FE1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043"/>
          <a:stretch/>
        </p:blipFill>
        <p:spPr>
          <a:xfrm>
            <a:off x="3501046" y="4441371"/>
            <a:ext cx="1385901" cy="66001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1597B6-6462-43E6-A9A8-ECD86660C019}"/>
              </a:ext>
            </a:extLst>
          </p:cNvPr>
          <p:cNvSpPr txBox="1"/>
          <p:nvPr/>
        </p:nvSpPr>
        <p:spPr>
          <a:xfrm>
            <a:off x="3417032" y="5387895"/>
            <a:ext cx="1566822" cy="8156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070C0"/>
                </a:solidFill>
              </a:rPr>
              <a:t>Haze SIP Planning Tools</a:t>
            </a:r>
          </a:p>
          <a:p>
            <a:endParaRPr lang="en-US" sz="100" dirty="0"/>
          </a:p>
          <a:p>
            <a:r>
              <a:rPr lang="en-US" sz="800" dirty="0"/>
              <a:t>Key Class I area analyses supporting Regional Haze SIP Planning</a:t>
            </a:r>
          </a:p>
          <a:p>
            <a:endParaRPr lang="en-US" sz="200" dirty="0"/>
          </a:p>
          <a:p>
            <a:endParaRPr lang="en-US" sz="100" dirty="0"/>
          </a:p>
          <a:p>
            <a:r>
              <a:rPr lang="en-US" sz="800" dirty="0">
                <a:solidFill>
                  <a:srgbClr val="0070C0"/>
                </a:solidFill>
              </a:rPr>
              <a:t>Go There</a:t>
            </a:r>
            <a:endParaRPr lang="en-US" sz="1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34282E-EE34-4579-8EB9-F987146F7F8D}"/>
              </a:ext>
            </a:extLst>
          </p:cNvPr>
          <p:cNvSpPr txBox="1"/>
          <p:nvPr/>
        </p:nvSpPr>
        <p:spPr>
          <a:xfrm>
            <a:off x="7507704" y="4732052"/>
            <a:ext cx="2854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Proposed Revised TSS layout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C2DFCE25-221C-4BD0-9E08-563B67BFEFFD}"/>
                  </a:ext>
                </a:extLst>
              </p14:cNvPr>
              <p14:cNvContentPartPr/>
              <p14:nvPr/>
            </p14:nvContentPartPr>
            <p14:xfrm rot="486299">
              <a:off x="7111350" y="4357039"/>
              <a:ext cx="588859" cy="170748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C2DFCE25-221C-4BD0-9E08-563B67BFEFF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 rot="486299">
                <a:off x="7102346" y="4348039"/>
                <a:ext cx="606507" cy="1725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235600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9A04A2D-E22E-47E0-98BE-EFE4F2DD9E88}"/>
              </a:ext>
            </a:extLst>
          </p:cNvPr>
          <p:cNvSpPr txBox="1"/>
          <p:nvPr/>
        </p:nvSpPr>
        <p:spPr>
          <a:xfrm>
            <a:off x="3033477" y="433236"/>
            <a:ext cx="85841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Technical Support System: Step 1 Ambient Data Analysis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8378E9D-5EF0-476B-B243-270221F436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043"/>
          <a:stretch/>
        </p:blipFill>
        <p:spPr>
          <a:xfrm>
            <a:off x="915975" y="499135"/>
            <a:ext cx="1964286" cy="80294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id="{C69B7C9C-FBF1-495E-AD92-6E79E77E379A}"/>
              </a:ext>
            </a:extLst>
          </p:cNvPr>
          <p:cNvGrpSpPr/>
          <p:nvPr/>
        </p:nvGrpSpPr>
        <p:grpSpPr>
          <a:xfrm>
            <a:off x="1118004" y="1696555"/>
            <a:ext cx="9588037" cy="4611642"/>
            <a:chOff x="1138629" y="2412666"/>
            <a:chExt cx="9588037" cy="3929908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CFFC53A7-A9A1-466C-8278-FCC21F32F3DC}"/>
                </a:ext>
              </a:extLst>
            </p:cNvPr>
            <p:cNvGrpSpPr/>
            <p:nvPr/>
          </p:nvGrpSpPr>
          <p:grpSpPr>
            <a:xfrm>
              <a:off x="1266910" y="2610187"/>
              <a:ext cx="9238001" cy="3535515"/>
              <a:chOff x="288261" y="1486275"/>
              <a:chExt cx="9238001" cy="3535515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074FAFD2-BFB5-4D74-AAC2-A53A2555AD90}"/>
                  </a:ext>
                </a:extLst>
              </p:cNvPr>
              <p:cNvGrpSpPr/>
              <p:nvPr/>
            </p:nvGrpSpPr>
            <p:grpSpPr>
              <a:xfrm>
                <a:off x="288261" y="1486275"/>
                <a:ext cx="9238001" cy="3535515"/>
                <a:chOff x="373793" y="261616"/>
                <a:chExt cx="9238001" cy="3535515"/>
              </a:xfrm>
            </p:grpSpPr>
            <p:grpSp>
              <p:nvGrpSpPr>
                <p:cNvPr id="36" name="Group 35">
                  <a:extLst>
                    <a:ext uri="{FF2B5EF4-FFF2-40B4-BE49-F238E27FC236}">
                      <a16:creationId xmlns:a16="http://schemas.microsoft.com/office/drawing/2014/main" id="{BC0895EB-8465-45D5-8F0B-D48A832A0AD9}"/>
                    </a:ext>
                  </a:extLst>
                </p:cNvPr>
                <p:cNvGrpSpPr/>
                <p:nvPr/>
              </p:nvGrpSpPr>
              <p:grpSpPr>
                <a:xfrm>
                  <a:off x="373793" y="261616"/>
                  <a:ext cx="6230322" cy="3535515"/>
                  <a:chOff x="373793" y="261616"/>
                  <a:chExt cx="6230322" cy="3535515"/>
                </a:xfrm>
              </p:grpSpPr>
              <p:pic>
                <p:nvPicPr>
                  <p:cNvPr id="44" name="Picture 43">
                    <a:extLst>
                      <a:ext uri="{FF2B5EF4-FFF2-40B4-BE49-F238E27FC236}">
                        <a16:creationId xmlns:a16="http://schemas.microsoft.com/office/drawing/2014/main" id="{2B719F96-6571-4634-81F5-3BCBF3912BC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681103" y="533593"/>
                    <a:ext cx="5923012" cy="3263538"/>
                  </a:xfrm>
                  <a:prstGeom prst="rect">
                    <a:avLst/>
                  </a:prstGeom>
                </p:spPr>
              </p:pic>
              <p:grpSp>
                <p:nvGrpSpPr>
                  <p:cNvPr id="45" name="Group 44">
                    <a:extLst>
                      <a:ext uri="{FF2B5EF4-FFF2-40B4-BE49-F238E27FC236}">
                        <a16:creationId xmlns:a16="http://schemas.microsoft.com/office/drawing/2014/main" id="{DA4D48C6-2D74-4672-8C05-154FDD91B4BE}"/>
                      </a:ext>
                    </a:extLst>
                  </p:cNvPr>
                  <p:cNvGrpSpPr/>
                  <p:nvPr/>
                </p:nvGrpSpPr>
                <p:grpSpPr>
                  <a:xfrm>
                    <a:off x="373793" y="838772"/>
                    <a:ext cx="5476989" cy="2725591"/>
                    <a:chOff x="373793" y="838772"/>
                    <a:chExt cx="5476989" cy="2725591"/>
                  </a:xfrm>
                </p:grpSpPr>
                <p:grpSp>
                  <p:nvGrpSpPr>
                    <p:cNvPr id="48" name="Group 47">
                      <a:extLst>
                        <a:ext uri="{FF2B5EF4-FFF2-40B4-BE49-F238E27FC236}">
                          <a16:creationId xmlns:a16="http://schemas.microsoft.com/office/drawing/2014/main" id="{CE0F775C-807C-45AF-8717-187218A6576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73793" y="838772"/>
                      <a:ext cx="833706" cy="2725591"/>
                      <a:chOff x="1003504" y="1738694"/>
                      <a:chExt cx="774020" cy="3722231"/>
                    </a:xfrm>
                  </p:grpSpPr>
                  <p:sp>
                    <p:nvSpPr>
                      <p:cNvPr id="55" name="TextBox 54">
                        <a:extLst>
                          <a:ext uri="{FF2B5EF4-FFF2-40B4-BE49-F238E27FC236}">
                            <a16:creationId xmlns:a16="http://schemas.microsoft.com/office/drawing/2014/main" id="{FB093C41-33A9-4409-8595-06B725316EB4}"/>
                          </a:ext>
                        </a:extLst>
                      </p:cNvPr>
                      <p:cNvSpPr txBox="1"/>
                      <p:nvPr/>
                    </p:nvSpPr>
                    <p:spPr>
                      <a:xfrm rot="16200000">
                        <a:off x="-110512" y="2941005"/>
                        <a:ext cx="2570924" cy="34289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US" dirty="0" err="1"/>
                          <a:t>Deciview</a:t>
                        </a:r>
                        <a:r>
                          <a:rPr lang="en-US" dirty="0"/>
                          <a:t>, dv*</a:t>
                        </a:r>
                      </a:p>
                    </p:txBody>
                  </p:sp>
                  <p:sp>
                    <p:nvSpPr>
                      <p:cNvPr id="56" name="TextBox 55">
                        <a:extLst>
                          <a:ext uri="{FF2B5EF4-FFF2-40B4-BE49-F238E27FC236}">
                            <a16:creationId xmlns:a16="http://schemas.microsoft.com/office/drawing/2014/main" id="{AEB46E0E-C8B0-4ECD-AD0F-30E3874F86E6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251200" y="1738694"/>
                        <a:ext cx="430166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US" dirty="0"/>
                          <a:t>10</a:t>
                        </a:r>
                      </a:p>
                    </p:txBody>
                  </p:sp>
                  <p:sp>
                    <p:nvSpPr>
                      <p:cNvPr id="57" name="TextBox 56">
                        <a:extLst>
                          <a:ext uri="{FF2B5EF4-FFF2-40B4-BE49-F238E27FC236}">
                            <a16:creationId xmlns:a16="http://schemas.microsoft.com/office/drawing/2014/main" id="{0D1F6628-449C-4089-BB5A-46AA57B7039F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327142" y="2382829"/>
                        <a:ext cx="430166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US" dirty="0"/>
                          <a:t>8</a:t>
                        </a:r>
                      </a:p>
                    </p:txBody>
                  </p:sp>
                  <p:sp>
                    <p:nvSpPr>
                      <p:cNvPr id="58" name="TextBox 57">
                        <a:extLst>
                          <a:ext uri="{FF2B5EF4-FFF2-40B4-BE49-F238E27FC236}">
                            <a16:creationId xmlns:a16="http://schemas.microsoft.com/office/drawing/2014/main" id="{3DCF29BC-BB97-4DC3-9B47-0633B93CBE23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347358" y="3046592"/>
                        <a:ext cx="430166" cy="36933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US" dirty="0"/>
                          <a:t>6</a:t>
                        </a:r>
                      </a:p>
                    </p:txBody>
                  </p:sp>
                  <p:sp>
                    <p:nvSpPr>
                      <p:cNvPr id="59" name="TextBox 58">
                        <a:extLst>
                          <a:ext uri="{FF2B5EF4-FFF2-40B4-BE49-F238E27FC236}">
                            <a16:creationId xmlns:a16="http://schemas.microsoft.com/office/drawing/2014/main" id="{3BA291E0-0416-4DE0-BFD5-B814CB481AE1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333159" y="4446008"/>
                        <a:ext cx="430166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US" dirty="0"/>
                          <a:t>2</a:t>
                        </a:r>
                      </a:p>
                    </p:txBody>
                  </p:sp>
                  <p:sp>
                    <p:nvSpPr>
                      <p:cNvPr id="60" name="TextBox 59">
                        <a:extLst>
                          <a:ext uri="{FF2B5EF4-FFF2-40B4-BE49-F238E27FC236}">
                            <a16:creationId xmlns:a16="http://schemas.microsoft.com/office/drawing/2014/main" id="{751DDC21-3FE2-4147-B031-3B75EE4DD4E9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333158" y="5091593"/>
                        <a:ext cx="430166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US" dirty="0"/>
                          <a:t>0</a:t>
                        </a:r>
                      </a:p>
                    </p:txBody>
                  </p:sp>
                  <p:sp>
                    <p:nvSpPr>
                      <p:cNvPr id="61" name="TextBox 60">
                        <a:extLst>
                          <a:ext uri="{FF2B5EF4-FFF2-40B4-BE49-F238E27FC236}">
                            <a16:creationId xmlns:a16="http://schemas.microsoft.com/office/drawing/2014/main" id="{8C9DEF14-E035-45D5-9741-44F5A6AB260D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315496" y="3717836"/>
                        <a:ext cx="290608" cy="36933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US" dirty="0"/>
                          <a:t>4</a:t>
                        </a:r>
                      </a:p>
                    </p:txBody>
                  </p:sp>
                </p:grpSp>
                <p:sp>
                  <p:nvSpPr>
                    <p:cNvPr id="49" name="TextBox 48">
                      <a:extLst>
                        <a:ext uri="{FF2B5EF4-FFF2-40B4-BE49-F238E27FC236}">
                          <a16:creationId xmlns:a16="http://schemas.microsoft.com/office/drawing/2014/main" id="{934326DB-8772-4600-AE3D-F9ACF7DBCF9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77501" y="996247"/>
                      <a:ext cx="476412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dirty="0"/>
                        <a:t>8.3</a:t>
                      </a:r>
                    </a:p>
                  </p:txBody>
                </p:sp>
                <p:sp>
                  <p:nvSpPr>
                    <p:cNvPr id="50" name="TextBox 49">
                      <a:extLst>
                        <a:ext uri="{FF2B5EF4-FFF2-40B4-BE49-F238E27FC236}">
                          <a16:creationId xmlns:a16="http://schemas.microsoft.com/office/drawing/2014/main" id="{1FFF74A4-2BA7-49D6-BAE3-899B41D7E69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859168" y="1172569"/>
                      <a:ext cx="476412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dirty="0"/>
                        <a:t>7.5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p:txBody>
                </p:sp>
                <p:sp>
                  <p:nvSpPr>
                    <p:cNvPr id="51" name="Rectangle 50">
                      <a:extLst>
                        <a:ext uri="{FF2B5EF4-FFF2-40B4-BE49-F238E27FC236}">
                          <a16:creationId xmlns:a16="http://schemas.microsoft.com/office/drawing/2014/main" id="{723876D9-C4DE-4E83-A336-186E6730F78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48274" y="921273"/>
                      <a:ext cx="302508" cy="2558071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52" name="Straight Connector 51">
                      <a:extLst>
                        <a:ext uri="{FF2B5EF4-FFF2-40B4-BE49-F238E27FC236}">
                          <a16:creationId xmlns:a16="http://schemas.microsoft.com/office/drawing/2014/main" id="{565F7A61-FCFD-4136-847A-66587F3C2BC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937579" y="1590026"/>
                      <a:ext cx="324358" cy="0"/>
                    </a:xfrm>
                    <a:prstGeom prst="line">
                      <a:avLst/>
                    </a:prstGeom>
                    <a:ln w="38100">
                      <a:solidFill>
                        <a:schemeClr val="accent6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53" name="Rectangle 52">
                      <a:extLst>
                        <a:ext uri="{FF2B5EF4-FFF2-40B4-BE49-F238E27FC236}">
                          <a16:creationId xmlns:a16="http://schemas.microsoft.com/office/drawing/2014/main" id="{A450CA65-300B-405C-A931-DC5B1BC5F5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3984" y="2100077"/>
                      <a:ext cx="163517" cy="28550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4" name="Rectangle 53">
                      <a:extLst>
                        <a:ext uri="{FF2B5EF4-FFF2-40B4-BE49-F238E27FC236}">
                          <a16:creationId xmlns:a16="http://schemas.microsoft.com/office/drawing/2014/main" id="{8DA6DEBF-4F40-4863-AE07-18C7A958C8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3984" y="2558434"/>
                      <a:ext cx="163517" cy="6983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46" name="Rectangle 45">
                    <a:extLst>
                      <a:ext uri="{FF2B5EF4-FFF2-40B4-BE49-F238E27FC236}">
                        <a16:creationId xmlns:a16="http://schemas.microsoft.com/office/drawing/2014/main" id="{6CB30B6F-F3D5-4F9C-B3CB-261E02774E83}"/>
                      </a:ext>
                    </a:extLst>
                  </p:cNvPr>
                  <p:cNvSpPr/>
                  <p:nvPr/>
                </p:nvSpPr>
                <p:spPr>
                  <a:xfrm>
                    <a:off x="1129104" y="261616"/>
                    <a:ext cx="4721677" cy="646331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kumimoji="0" lang="en-US" altLang="en-US" b="0" i="0" u="none" strike="noStrike" cap="none" normalizeH="0" baseline="0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a:t>IMPROVE Monitoring Data compared to </a:t>
                    </a:r>
                  </a:p>
                  <a:p>
                    <a:pPr algn="ctr"/>
                    <a:r>
                      <a:rPr kumimoji="0" lang="en-US" altLang="en-US" b="0" i="0" u="none" strike="noStrike" cap="none" normalizeH="0" baseline="0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a:t>Regional Haze Glide Path for most impaired days</a:t>
                    </a:r>
                    <a:endParaRPr lang="en-US" dirty="0"/>
                  </a:p>
                </p:txBody>
              </p:sp>
              <p:sp>
                <p:nvSpPr>
                  <p:cNvPr id="47" name="Rectangle 46">
                    <a:extLst>
                      <a:ext uri="{FF2B5EF4-FFF2-40B4-BE49-F238E27FC236}">
                        <a16:creationId xmlns:a16="http://schemas.microsoft.com/office/drawing/2014/main" id="{9B890236-63E6-459E-9A30-4D6A85F29695}"/>
                      </a:ext>
                    </a:extLst>
                  </p:cNvPr>
                  <p:cNvSpPr/>
                  <p:nvPr/>
                </p:nvSpPr>
                <p:spPr>
                  <a:xfrm>
                    <a:off x="2159091" y="941106"/>
                    <a:ext cx="2684004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dirty="0"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Yellowstone National Park</a:t>
                    </a:r>
                    <a:endParaRPr lang="en-US" sz="1600" dirty="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37" name="Group 36">
                  <a:extLst>
                    <a:ext uri="{FF2B5EF4-FFF2-40B4-BE49-F238E27FC236}">
                      <a16:creationId xmlns:a16="http://schemas.microsoft.com/office/drawing/2014/main" id="{7D5EB16D-9012-4BAF-8270-6EE37C22235F}"/>
                    </a:ext>
                  </a:extLst>
                </p:cNvPr>
                <p:cNvGrpSpPr/>
                <p:nvPr/>
              </p:nvGrpSpPr>
              <p:grpSpPr>
                <a:xfrm>
                  <a:off x="6001639" y="822969"/>
                  <a:ext cx="3610155" cy="1334996"/>
                  <a:chOff x="6001639" y="822969"/>
                  <a:chExt cx="3610155" cy="1334996"/>
                </a:xfrm>
              </p:grpSpPr>
              <p:cxnSp>
                <p:nvCxnSpPr>
                  <p:cNvPr id="38" name="Straight Connector 37">
                    <a:extLst>
                      <a:ext uri="{FF2B5EF4-FFF2-40B4-BE49-F238E27FC236}">
                        <a16:creationId xmlns:a16="http://schemas.microsoft.com/office/drawing/2014/main" id="{E5AC5A21-9EAB-4D8D-8790-13FF91CC645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19763" y="1357235"/>
                    <a:ext cx="414355" cy="0"/>
                  </a:xfrm>
                  <a:prstGeom prst="line">
                    <a:avLst/>
                  </a:prstGeom>
                  <a:ln w="38100">
                    <a:solidFill>
                      <a:schemeClr val="accent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Straight Connector 38">
                    <a:extLst>
                      <a:ext uri="{FF2B5EF4-FFF2-40B4-BE49-F238E27FC236}">
                        <a16:creationId xmlns:a16="http://schemas.microsoft.com/office/drawing/2014/main" id="{1BEC7DD7-F9B0-4D6B-802E-C8283BF2553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001639" y="1991722"/>
                    <a:ext cx="454695" cy="16078"/>
                  </a:xfrm>
                  <a:prstGeom prst="line">
                    <a:avLst/>
                  </a:prstGeom>
                  <a:ln w="38100">
                    <a:solidFill>
                      <a:srgbClr val="51D24E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0" name="TextBox 39">
                    <a:extLst>
                      <a:ext uri="{FF2B5EF4-FFF2-40B4-BE49-F238E27FC236}">
                        <a16:creationId xmlns:a16="http://schemas.microsoft.com/office/drawing/2014/main" id="{46CF5908-E6A0-4717-B01B-2FDF039C79C3}"/>
                      </a:ext>
                    </a:extLst>
                  </p:cNvPr>
                  <p:cNvSpPr txBox="1"/>
                  <p:nvPr/>
                </p:nvSpPr>
                <p:spPr>
                  <a:xfrm>
                    <a:off x="6468468" y="1176067"/>
                    <a:ext cx="2028440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 2014-2018 5 </a:t>
                    </a:r>
                    <a:r>
                      <a:rPr lang="en-US" dirty="0" err="1"/>
                      <a:t>yr</a:t>
                    </a:r>
                    <a:r>
                      <a:rPr lang="en-US" dirty="0"/>
                      <a:t> </a:t>
                    </a:r>
                    <a:r>
                      <a:rPr lang="en-US" dirty="0" err="1"/>
                      <a:t>ave</a:t>
                    </a:r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A021D670-5ADF-4CFB-8637-C79617AB71F3}"/>
                      </a:ext>
                    </a:extLst>
                  </p:cNvPr>
                  <p:cNvSpPr txBox="1"/>
                  <p:nvPr/>
                </p:nvSpPr>
                <p:spPr>
                  <a:xfrm>
                    <a:off x="6527784" y="822969"/>
                    <a:ext cx="2028441" cy="369332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/>
                      <a:t>2000-2004 5 </a:t>
                    </a:r>
                    <a:r>
                      <a:rPr lang="en-US" dirty="0" err="1"/>
                      <a:t>yr</a:t>
                    </a:r>
                    <a:r>
                      <a:rPr lang="en-US" dirty="0"/>
                      <a:t> </a:t>
                    </a:r>
                    <a:r>
                      <a:rPr lang="en-US" dirty="0" err="1"/>
                      <a:t>ave</a:t>
                    </a:r>
                    <a:endParaRPr lang="en-US" dirty="0"/>
                  </a:p>
                </p:txBody>
              </p:sp>
              <p:sp>
                <p:nvSpPr>
                  <p:cNvPr id="42" name="Rectangle 41">
                    <a:extLst>
                      <a:ext uri="{FF2B5EF4-FFF2-40B4-BE49-F238E27FC236}">
                        <a16:creationId xmlns:a16="http://schemas.microsoft.com/office/drawing/2014/main" id="{9A8AEA87-4E81-4A5F-9EF2-3FFA63D2DEFE}"/>
                      </a:ext>
                    </a:extLst>
                  </p:cNvPr>
                  <p:cNvSpPr/>
                  <p:nvPr/>
                </p:nvSpPr>
                <p:spPr>
                  <a:xfrm>
                    <a:off x="6531613" y="1788633"/>
                    <a:ext cx="3080181" cy="369332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dirty="0"/>
                      <a:t>EPA Uniform Rate of Progress</a:t>
                    </a:r>
                  </a:p>
                </p:txBody>
              </p:sp>
              <p:cxnSp>
                <p:nvCxnSpPr>
                  <p:cNvPr id="43" name="Straight Connector 42">
                    <a:extLst>
                      <a:ext uri="{FF2B5EF4-FFF2-40B4-BE49-F238E27FC236}">
                        <a16:creationId xmlns:a16="http://schemas.microsoft.com/office/drawing/2014/main" id="{C8F405FA-F939-4ED8-BE46-A15BFDD8D5E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18057" y="1043478"/>
                    <a:ext cx="414355" cy="0"/>
                  </a:xfrm>
                  <a:prstGeom prst="line">
                    <a:avLst/>
                  </a:prstGeom>
                  <a:ln w="38100">
                    <a:solidFill>
                      <a:srgbClr val="92D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31" name="Star: 5 Points 30">
                <a:extLst>
                  <a:ext uri="{FF2B5EF4-FFF2-40B4-BE49-F238E27FC236}">
                    <a16:creationId xmlns:a16="http://schemas.microsoft.com/office/drawing/2014/main" id="{55DDEB2C-8E3D-4295-BC94-9F8EA519413F}"/>
                  </a:ext>
                </a:extLst>
              </p:cNvPr>
              <p:cNvSpPr/>
              <p:nvPr/>
            </p:nvSpPr>
            <p:spPr>
              <a:xfrm rot="10800000">
                <a:off x="6031640" y="2814254"/>
                <a:ext cx="213928" cy="193691"/>
              </a:xfrm>
              <a:prstGeom prst="star5">
                <a:avLst>
                  <a:gd name="adj" fmla="val 15747"/>
                  <a:gd name="hf" fmla="val 105146"/>
                  <a:gd name="vf" fmla="val 110557"/>
                </a:avLst>
              </a:prstGeom>
              <a:solidFill>
                <a:srgbClr val="51D24E"/>
              </a:solidFill>
              <a:ln>
                <a:solidFill>
                  <a:srgbClr val="51D24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C</a:t>
                </a: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2C76BA59-7220-463D-9A6F-45DAA598F022}"/>
                  </a:ext>
                </a:extLst>
              </p:cNvPr>
              <p:cNvSpPr/>
              <p:nvPr/>
            </p:nvSpPr>
            <p:spPr>
              <a:xfrm>
                <a:off x="6434502" y="2721021"/>
                <a:ext cx="2874584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2064 EPA Natural Conditions</a:t>
                </a:r>
              </a:p>
            </p:txBody>
          </p:sp>
          <p:sp>
            <p:nvSpPr>
              <p:cNvPr id="33" name="Star: 5 Points 32">
                <a:extLst>
                  <a:ext uri="{FF2B5EF4-FFF2-40B4-BE49-F238E27FC236}">
                    <a16:creationId xmlns:a16="http://schemas.microsoft.com/office/drawing/2014/main" id="{3F5EAF09-5D07-4437-AA3A-6160CF361062}"/>
                  </a:ext>
                </a:extLst>
              </p:cNvPr>
              <p:cNvSpPr/>
              <p:nvPr/>
            </p:nvSpPr>
            <p:spPr>
              <a:xfrm rot="10800000">
                <a:off x="5268879" y="3623975"/>
                <a:ext cx="222449" cy="179757"/>
              </a:xfrm>
              <a:prstGeom prst="star5">
                <a:avLst>
                  <a:gd name="adj" fmla="val 15747"/>
                  <a:gd name="hf" fmla="val 105146"/>
                  <a:gd name="vf" fmla="val 110557"/>
                </a:avLst>
              </a:prstGeom>
              <a:solidFill>
                <a:srgbClr val="51D24E"/>
              </a:solidFill>
              <a:ln>
                <a:solidFill>
                  <a:srgbClr val="51D24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C</a:t>
                </a: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21C6EC25-307D-4BCF-B5C4-3ED32F0CD182}"/>
                  </a:ext>
                </a:extLst>
              </p:cNvPr>
              <p:cNvSpPr/>
              <p:nvPr/>
            </p:nvSpPr>
            <p:spPr>
              <a:xfrm>
                <a:off x="5908357" y="1854168"/>
                <a:ext cx="463337" cy="39192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640E188E-5380-4A4A-868E-9579857866AE}"/>
                  </a:ext>
                </a:extLst>
              </p:cNvPr>
              <p:cNvSpPr txBox="1"/>
              <p:nvPr/>
            </p:nvSpPr>
            <p:spPr>
              <a:xfrm>
                <a:off x="5081523" y="3254033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4.0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F10310F-9E0B-4621-862E-173E9DB19C9A}"/>
                </a:ext>
              </a:extLst>
            </p:cNvPr>
            <p:cNvSpPr/>
            <p:nvPr/>
          </p:nvSpPr>
          <p:spPr>
            <a:xfrm>
              <a:off x="1138629" y="2412666"/>
              <a:ext cx="9588037" cy="392990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DCF6C31F-310C-47DA-BB3A-71B0D1255717}"/>
              </a:ext>
            </a:extLst>
          </p:cNvPr>
          <p:cNvSpPr txBox="1"/>
          <p:nvPr/>
        </p:nvSpPr>
        <p:spPr>
          <a:xfrm>
            <a:off x="3052208" y="980472"/>
            <a:ext cx="4927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http://views.cira.colostate.edu/tssv2/HazeAnalysis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8578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59B8F25-AC2F-4754-9F31-75E4EF4B83C5}"/>
              </a:ext>
            </a:extLst>
          </p:cNvPr>
          <p:cNvSpPr/>
          <p:nvPr/>
        </p:nvSpPr>
        <p:spPr>
          <a:xfrm>
            <a:off x="10512163" y="4351994"/>
            <a:ext cx="89378" cy="5706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9C3AEC0-6961-4342-8609-1CC67EFD868D}"/>
              </a:ext>
            </a:extLst>
          </p:cNvPr>
          <p:cNvSpPr txBox="1"/>
          <p:nvPr/>
        </p:nvSpPr>
        <p:spPr>
          <a:xfrm>
            <a:off x="395343" y="118214"/>
            <a:ext cx="959256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Demonstrating Visibility Progress using IMPROVE Aerosol Data – </a:t>
            </a:r>
          </a:p>
          <a:p>
            <a:r>
              <a:rPr lang="en-US" sz="2800" dirty="0"/>
              <a:t>Yellowstone National Park   </a:t>
            </a:r>
          </a:p>
        </p:txBody>
      </p:sp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2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B570CC2D-3C7F-4DFF-A122-B146EA80B774}"/>
                  </a:ext>
                </a:extLst>
              </p14:cNvPr>
              <p14:cNvContentPartPr/>
              <p14:nvPr/>
            </p14:nvContentPartPr>
            <p14:xfrm>
              <a:off x="11980351" y="6124999"/>
              <a:ext cx="213840" cy="221760"/>
            </p14:xfrm>
          </p:contentPart>
        </mc:Choice>
        <mc:Fallback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B570CC2D-3C7F-4DFF-A122-B146EA80B77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917711" y="5747359"/>
                <a:ext cx="339480" cy="977400"/>
              </a:xfrm>
              <a:prstGeom prst="rect">
                <a:avLst/>
              </a:prstGeom>
            </p:spPr>
          </p:pic>
        </mc:Fallback>
      </mc:AlternateContent>
      <p:sp>
        <p:nvSpPr>
          <p:cNvPr id="92" name="TextBox 91">
            <a:extLst>
              <a:ext uri="{FF2B5EF4-FFF2-40B4-BE49-F238E27FC236}">
                <a16:creationId xmlns:a16="http://schemas.microsoft.com/office/drawing/2014/main" id="{6EA43EC8-AE43-45DF-87C0-2DF8A3552B63}"/>
              </a:ext>
            </a:extLst>
          </p:cNvPr>
          <p:cNvSpPr txBox="1"/>
          <p:nvPr/>
        </p:nvSpPr>
        <p:spPr>
          <a:xfrm>
            <a:off x="435708" y="4262022"/>
            <a:ext cx="44285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Deciview</a:t>
            </a:r>
            <a:r>
              <a:rPr lang="en-US" dirty="0"/>
              <a:t> metric defines visibility trend.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Aerosol light extinction indicates pollutant</a:t>
            </a:r>
          </a:p>
          <a:p>
            <a:r>
              <a:rPr lang="en-US" dirty="0"/>
              <a:t>      importance.</a:t>
            </a:r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13DA5ABF-5434-4E2A-B414-C90B8DECD951}"/>
              </a:ext>
            </a:extLst>
          </p:cNvPr>
          <p:cNvGrpSpPr/>
          <p:nvPr/>
        </p:nvGrpSpPr>
        <p:grpSpPr>
          <a:xfrm>
            <a:off x="248033" y="1177648"/>
            <a:ext cx="9037723" cy="3021784"/>
            <a:chOff x="323471" y="1758252"/>
            <a:chExt cx="9317245" cy="3263538"/>
          </a:xfrm>
        </p:grpSpPr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CDDBC0A9-4DE2-4F0E-AE50-D0291FE704C2}"/>
                </a:ext>
              </a:extLst>
            </p:cNvPr>
            <p:cNvGrpSpPr/>
            <p:nvPr/>
          </p:nvGrpSpPr>
          <p:grpSpPr>
            <a:xfrm>
              <a:off x="323471" y="1758252"/>
              <a:ext cx="9317245" cy="3263538"/>
              <a:chOff x="409003" y="533593"/>
              <a:chExt cx="9317245" cy="3263538"/>
            </a:xfrm>
          </p:grpSpPr>
          <p:grpSp>
            <p:nvGrpSpPr>
              <p:cNvPr id="105" name="Group 104">
                <a:extLst>
                  <a:ext uri="{FF2B5EF4-FFF2-40B4-BE49-F238E27FC236}">
                    <a16:creationId xmlns:a16="http://schemas.microsoft.com/office/drawing/2014/main" id="{C07C0769-D6EF-4549-BB64-3CDB5BE869AA}"/>
                  </a:ext>
                </a:extLst>
              </p:cNvPr>
              <p:cNvGrpSpPr/>
              <p:nvPr/>
            </p:nvGrpSpPr>
            <p:grpSpPr>
              <a:xfrm>
                <a:off x="409003" y="533593"/>
                <a:ext cx="6195112" cy="3263538"/>
                <a:chOff x="409003" y="533593"/>
                <a:chExt cx="6195112" cy="3263538"/>
              </a:xfrm>
            </p:grpSpPr>
            <p:pic>
              <p:nvPicPr>
                <p:cNvPr id="113" name="Picture 112">
                  <a:extLst>
                    <a:ext uri="{FF2B5EF4-FFF2-40B4-BE49-F238E27FC236}">
                      <a16:creationId xmlns:a16="http://schemas.microsoft.com/office/drawing/2014/main" id="{D4227750-71DE-49DA-818D-F62C0413754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81103" y="533593"/>
                  <a:ext cx="5923012" cy="3263538"/>
                </a:xfrm>
                <a:prstGeom prst="rect">
                  <a:avLst/>
                </a:prstGeom>
              </p:spPr>
            </p:pic>
            <p:grpSp>
              <p:nvGrpSpPr>
                <p:cNvPr id="114" name="Group 113">
                  <a:extLst>
                    <a:ext uri="{FF2B5EF4-FFF2-40B4-BE49-F238E27FC236}">
                      <a16:creationId xmlns:a16="http://schemas.microsoft.com/office/drawing/2014/main" id="{2BF09C49-C2F4-484C-99AD-EFEB99BA86A2}"/>
                    </a:ext>
                  </a:extLst>
                </p:cNvPr>
                <p:cNvGrpSpPr/>
                <p:nvPr/>
              </p:nvGrpSpPr>
              <p:grpSpPr>
                <a:xfrm>
                  <a:off x="409003" y="838772"/>
                  <a:ext cx="5441779" cy="2725591"/>
                  <a:chOff x="409003" y="838772"/>
                  <a:chExt cx="5441779" cy="2725591"/>
                </a:xfrm>
              </p:grpSpPr>
              <p:grpSp>
                <p:nvGrpSpPr>
                  <p:cNvPr id="117" name="Group 116">
                    <a:extLst>
                      <a:ext uri="{FF2B5EF4-FFF2-40B4-BE49-F238E27FC236}">
                        <a16:creationId xmlns:a16="http://schemas.microsoft.com/office/drawing/2014/main" id="{382E7DCD-8D8E-44E7-8B58-0AC212FB0033}"/>
                      </a:ext>
                    </a:extLst>
                  </p:cNvPr>
                  <p:cNvGrpSpPr/>
                  <p:nvPr/>
                </p:nvGrpSpPr>
                <p:grpSpPr>
                  <a:xfrm>
                    <a:off x="409003" y="838772"/>
                    <a:ext cx="798495" cy="2725591"/>
                    <a:chOff x="1036194" y="1738694"/>
                    <a:chExt cx="741330" cy="3722231"/>
                  </a:xfrm>
                </p:grpSpPr>
                <p:sp>
                  <p:nvSpPr>
                    <p:cNvPr id="124" name="TextBox 123">
                      <a:extLst>
                        <a:ext uri="{FF2B5EF4-FFF2-40B4-BE49-F238E27FC236}">
                          <a16:creationId xmlns:a16="http://schemas.microsoft.com/office/drawing/2014/main" id="{8E9C220F-F31B-461D-A332-2B758847E491}"/>
                        </a:ext>
                      </a:extLst>
                    </p:cNvPr>
                    <p:cNvSpPr txBox="1"/>
                    <p:nvPr/>
                  </p:nvSpPr>
                  <p:spPr>
                    <a:xfrm rot="16200000">
                      <a:off x="-72520" y="2932412"/>
                      <a:ext cx="2570923" cy="35349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dirty="0" err="1"/>
                        <a:t>Deciview</a:t>
                      </a:r>
                      <a:r>
                        <a:rPr lang="en-US" dirty="0"/>
                        <a:t>, dv</a:t>
                      </a:r>
                    </a:p>
                  </p:txBody>
                </p:sp>
                <p:sp>
                  <p:nvSpPr>
                    <p:cNvPr id="125" name="TextBox 124">
                      <a:extLst>
                        <a:ext uri="{FF2B5EF4-FFF2-40B4-BE49-F238E27FC236}">
                          <a16:creationId xmlns:a16="http://schemas.microsoft.com/office/drawing/2014/main" id="{73E36353-6F2E-462B-B4D3-D25EB67D536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251200" y="1738694"/>
                      <a:ext cx="430166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dirty="0"/>
                        <a:t>10</a:t>
                      </a:r>
                    </a:p>
                  </p:txBody>
                </p:sp>
                <p:sp>
                  <p:nvSpPr>
                    <p:cNvPr id="126" name="TextBox 125">
                      <a:extLst>
                        <a:ext uri="{FF2B5EF4-FFF2-40B4-BE49-F238E27FC236}">
                          <a16:creationId xmlns:a16="http://schemas.microsoft.com/office/drawing/2014/main" id="{08CF26D1-C885-4CB1-807F-5076B1F46DA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327142" y="2382829"/>
                      <a:ext cx="430166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dirty="0"/>
                        <a:t>8</a:t>
                      </a:r>
                    </a:p>
                  </p:txBody>
                </p:sp>
                <p:sp>
                  <p:nvSpPr>
                    <p:cNvPr id="127" name="TextBox 126">
                      <a:extLst>
                        <a:ext uri="{FF2B5EF4-FFF2-40B4-BE49-F238E27FC236}">
                          <a16:creationId xmlns:a16="http://schemas.microsoft.com/office/drawing/2014/main" id="{3B66B000-BBF1-4102-832C-E5DCB432097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347358" y="3046592"/>
                      <a:ext cx="430166" cy="36933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dirty="0"/>
                        <a:t>6</a:t>
                      </a:r>
                    </a:p>
                  </p:txBody>
                </p:sp>
                <p:sp>
                  <p:nvSpPr>
                    <p:cNvPr id="128" name="TextBox 127">
                      <a:extLst>
                        <a:ext uri="{FF2B5EF4-FFF2-40B4-BE49-F238E27FC236}">
                          <a16:creationId xmlns:a16="http://schemas.microsoft.com/office/drawing/2014/main" id="{4AFB5A88-CCD7-439A-B769-3BCA556B87C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333159" y="4446008"/>
                      <a:ext cx="430166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dirty="0"/>
                        <a:t>2</a:t>
                      </a:r>
                    </a:p>
                  </p:txBody>
                </p:sp>
                <p:sp>
                  <p:nvSpPr>
                    <p:cNvPr id="129" name="TextBox 128">
                      <a:extLst>
                        <a:ext uri="{FF2B5EF4-FFF2-40B4-BE49-F238E27FC236}">
                          <a16:creationId xmlns:a16="http://schemas.microsoft.com/office/drawing/2014/main" id="{FBFBAD94-71C2-4F15-9E5B-FBF6C10C390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333158" y="5091593"/>
                      <a:ext cx="430166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dirty="0"/>
                        <a:t>0</a:t>
                      </a:r>
                    </a:p>
                  </p:txBody>
                </p:sp>
                <p:sp>
                  <p:nvSpPr>
                    <p:cNvPr id="130" name="TextBox 129">
                      <a:extLst>
                        <a:ext uri="{FF2B5EF4-FFF2-40B4-BE49-F238E27FC236}">
                          <a16:creationId xmlns:a16="http://schemas.microsoft.com/office/drawing/2014/main" id="{60CDCF55-4B49-48F6-9AED-62F4C35CC29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315496" y="3717836"/>
                      <a:ext cx="290608" cy="36933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dirty="0"/>
                        <a:t>4</a:t>
                      </a:r>
                    </a:p>
                  </p:txBody>
                </p:sp>
              </p:grpSp>
              <p:sp>
                <p:nvSpPr>
                  <p:cNvPr id="118" name="TextBox 117">
                    <a:extLst>
                      <a:ext uri="{FF2B5EF4-FFF2-40B4-BE49-F238E27FC236}">
                        <a16:creationId xmlns:a16="http://schemas.microsoft.com/office/drawing/2014/main" id="{9BF60E74-988A-4606-AE95-CDCB9FAF0096}"/>
                      </a:ext>
                    </a:extLst>
                  </p:cNvPr>
                  <p:cNvSpPr txBox="1"/>
                  <p:nvPr/>
                </p:nvSpPr>
                <p:spPr>
                  <a:xfrm>
                    <a:off x="977501" y="996247"/>
                    <a:ext cx="47641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8.3</a:t>
                    </a:r>
                  </a:p>
                </p:txBody>
              </p:sp>
              <p:sp>
                <p:nvSpPr>
                  <p:cNvPr id="119" name="TextBox 118">
                    <a:extLst>
                      <a:ext uri="{FF2B5EF4-FFF2-40B4-BE49-F238E27FC236}">
                        <a16:creationId xmlns:a16="http://schemas.microsoft.com/office/drawing/2014/main" id="{B748FEF0-39DA-4C41-B23E-B0D40408BCD3}"/>
                      </a:ext>
                    </a:extLst>
                  </p:cNvPr>
                  <p:cNvSpPr txBox="1"/>
                  <p:nvPr/>
                </p:nvSpPr>
                <p:spPr>
                  <a:xfrm>
                    <a:off x="1859168" y="1172569"/>
                    <a:ext cx="47641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7.5</a:t>
                    </a:r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20" name="Rectangle 119">
                    <a:extLst>
                      <a:ext uri="{FF2B5EF4-FFF2-40B4-BE49-F238E27FC236}">
                        <a16:creationId xmlns:a16="http://schemas.microsoft.com/office/drawing/2014/main" id="{3A00A701-5C01-4AB4-B192-DEE3F6E6FA82}"/>
                      </a:ext>
                    </a:extLst>
                  </p:cNvPr>
                  <p:cNvSpPr/>
                  <p:nvPr/>
                </p:nvSpPr>
                <p:spPr>
                  <a:xfrm>
                    <a:off x="5548274" y="921273"/>
                    <a:ext cx="302508" cy="255807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121" name="Straight Connector 120">
                    <a:extLst>
                      <a:ext uri="{FF2B5EF4-FFF2-40B4-BE49-F238E27FC236}">
                        <a16:creationId xmlns:a16="http://schemas.microsoft.com/office/drawing/2014/main" id="{8D94CB8E-95F6-4EBB-9C54-0CCA35BE48F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937579" y="1590026"/>
                    <a:ext cx="324358" cy="0"/>
                  </a:xfrm>
                  <a:prstGeom prst="line">
                    <a:avLst/>
                  </a:prstGeom>
                  <a:ln w="38100">
                    <a:solidFill>
                      <a:schemeClr val="accent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22" name="Rectangle 121">
                    <a:extLst>
                      <a:ext uri="{FF2B5EF4-FFF2-40B4-BE49-F238E27FC236}">
                        <a16:creationId xmlns:a16="http://schemas.microsoft.com/office/drawing/2014/main" id="{945418EF-A9AC-4335-A65A-6839CEB37096}"/>
                      </a:ext>
                    </a:extLst>
                  </p:cNvPr>
                  <p:cNvSpPr/>
                  <p:nvPr/>
                </p:nvSpPr>
                <p:spPr>
                  <a:xfrm>
                    <a:off x="813984" y="2100077"/>
                    <a:ext cx="163517" cy="28550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3" name="Rectangle 122">
                    <a:extLst>
                      <a:ext uri="{FF2B5EF4-FFF2-40B4-BE49-F238E27FC236}">
                        <a16:creationId xmlns:a16="http://schemas.microsoft.com/office/drawing/2014/main" id="{426A9B6F-4EEB-4918-B485-2A1C59356E2E}"/>
                      </a:ext>
                    </a:extLst>
                  </p:cNvPr>
                  <p:cNvSpPr/>
                  <p:nvPr/>
                </p:nvSpPr>
                <p:spPr>
                  <a:xfrm>
                    <a:off x="813984" y="2558434"/>
                    <a:ext cx="163517" cy="6983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71FBBD64-0BE4-4C8A-A9E8-F0F4069C2A93}"/>
                    </a:ext>
                  </a:extLst>
                </p:cNvPr>
                <p:cNvSpPr/>
                <p:nvPr/>
              </p:nvSpPr>
              <p:spPr>
                <a:xfrm>
                  <a:off x="1407444" y="601350"/>
                  <a:ext cx="4431758" cy="63155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kumimoji="0" lang="en-US" altLang="en-US" sz="1600" b="0" i="0" u="none" strike="noStrike" cap="none" normalizeH="0" baseline="0" dirty="0">
                      <a:ln>
                        <a:noFill/>
                      </a:ln>
                      <a:effectLst/>
                      <a:latin typeface="Calibri" panose="020F0502020204030204" pitchFamily="34" charset="0"/>
                      <a:ea typeface="Times New Roman" panose="02020603050405020304" pitchFamily="18" charset="0"/>
                      <a:cs typeface="Calibri" panose="020F0502020204030204" pitchFamily="34" charset="0"/>
                    </a:rPr>
                    <a:t>IMPROVE </a:t>
                  </a:r>
                  <a:r>
                    <a:rPr lang="en-US" altLang="en-US" sz="1600" dirty="0">
                      <a:latin typeface="Calibri" panose="020F0502020204030204" pitchFamily="34" charset="0"/>
                      <a:ea typeface="Times New Roman" panose="02020603050405020304" pitchFamily="18" charset="0"/>
                      <a:cs typeface="Calibri" panose="020F0502020204030204" pitchFamily="34" charset="0"/>
                    </a:rPr>
                    <a:t>+ Uniform Rate of Progress Glide Path </a:t>
                  </a:r>
                  <a:r>
                    <a:rPr kumimoji="0" lang="en-US" altLang="en-US" sz="1600" b="0" i="0" u="none" strike="noStrike" cap="none" normalizeH="0" baseline="0" dirty="0">
                      <a:ln>
                        <a:noFill/>
                      </a:ln>
                      <a:effectLst/>
                      <a:latin typeface="Calibri" panose="020F0502020204030204" pitchFamily="34" charset="0"/>
                      <a:ea typeface="Times New Roman" panose="02020603050405020304" pitchFamily="18" charset="0"/>
                      <a:cs typeface="Calibri" panose="020F0502020204030204" pitchFamily="34" charset="0"/>
                    </a:rPr>
                    <a:t>for most impaired days</a:t>
                  </a:r>
                  <a:endParaRPr lang="en-US" sz="1600" dirty="0"/>
                </a:p>
              </p:txBody>
            </p:sp>
          </p:grpSp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83A8042B-A4CB-4F24-A111-E692AB4D61BD}"/>
                  </a:ext>
                </a:extLst>
              </p:cNvPr>
              <p:cNvGrpSpPr/>
              <p:nvPr/>
            </p:nvGrpSpPr>
            <p:grpSpPr>
              <a:xfrm>
                <a:off x="6001639" y="822969"/>
                <a:ext cx="3724609" cy="1384271"/>
                <a:chOff x="6001639" y="822969"/>
                <a:chExt cx="3724609" cy="1384271"/>
              </a:xfrm>
            </p:grpSpPr>
            <p:cxnSp>
              <p:nvCxnSpPr>
                <p:cNvPr id="107" name="Straight Connector 106">
                  <a:extLst>
                    <a:ext uri="{FF2B5EF4-FFF2-40B4-BE49-F238E27FC236}">
                      <a16:creationId xmlns:a16="http://schemas.microsoft.com/office/drawing/2014/main" id="{7830A1E9-CE39-4E59-9D04-C6D7CB64494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19763" y="1357235"/>
                  <a:ext cx="414355" cy="0"/>
                </a:xfrm>
                <a:prstGeom prst="line">
                  <a:avLst/>
                </a:prstGeom>
                <a:ln w="3810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>
                  <a:extLst>
                    <a:ext uri="{FF2B5EF4-FFF2-40B4-BE49-F238E27FC236}">
                      <a16:creationId xmlns:a16="http://schemas.microsoft.com/office/drawing/2014/main" id="{7C62D009-B3C2-4231-9024-BCEE5F63817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001639" y="1991722"/>
                  <a:ext cx="454695" cy="16078"/>
                </a:xfrm>
                <a:prstGeom prst="line">
                  <a:avLst/>
                </a:prstGeom>
                <a:ln w="38100">
                  <a:solidFill>
                    <a:srgbClr val="51D24E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9" name="TextBox 108">
                  <a:extLst>
                    <a:ext uri="{FF2B5EF4-FFF2-40B4-BE49-F238E27FC236}">
                      <a16:creationId xmlns:a16="http://schemas.microsoft.com/office/drawing/2014/main" id="{5E572577-C045-477B-BA50-8C8E9FAA9399}"/>
                    </a:ext>
                  </a:extLst>
                </p:cNvPr>
                <p:cNvSpPr txBox="1"/>
                <p:nvPr/>
              </p:nvSpPr>
              <p:spPr>
                <a:xfrm>
                  <a:off x="6468468" y="1176067"/>
                  <a:ext cx="202844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 2014-2018 5 </a:t>
                  </a:r>
                  <a:r>
                    <a:rPr lang="en-US" dirty="0" err="1"/>
                    <a:t>yr</a:t>
                  </a:r>
                  <a:r>
                    <a:rPr lang="en-US" dirty="0"/>
                    <a:t> </a:t>
                  </a:r>
                  <a:r>
                    <a:rPr lang="en-US" dirty="0" err="1"/>
                    <a:t>ave</a:t>
                  </a:r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10" name="TextBox 109">
                  <a:extLst>
                    <a:ext uri="{FF2B5EF4-FFF2-40B4-BE49-F238E27FC236}">
                      <a16:creationId xmlns:a16="http://schemas.microsoft.com/office/drawing/2014/main" id="{AB33CBD3-F864-4A3F-A7E7-BD2CFFB548C5}"/>
                    </a:ext>
                  </a:extLst>
                </p:cNvPr>
                <p:cNvSpPr txBox="1"/>
                <p:nvPr/>
              </p:nvSpPr>
              <p:spPr>
                <a:xfrm>
                  <a:off x="6527784" y="822969"/>
                  <a:ext cx="2028441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2000-2004 5 </a:t>
                  </a:r>
                  <a:r>
                    <a:rPr lang="en-US" dirty="0" err="1"/>
                    <a:t>yr</a:t>
                  </a:r>
                  <a:r>
                    <a:rPr lang="en-US" dirty="0"/>
                    <a:t> </a:t>
                  </a:r>
                  <a:r>
                    <a:rPr lang="en-US" dirty="0" err="1"/>
                    <a:t>ave</a:t>
                  </a:r>
                  <a:endParaRPr lang="en-US" dirty="0"/>
                </a:p>
              </p:txBody>
            </p:sp>
            <p:cxnSp>
              <p:nvCxnSpPr>
                <p:cNvPr id="112" name="Straight Connector 111">
                  <a:extLst>
                    <a:ext uri="{FF2B5EF4-FFF2-40B4-BE49-F238E27FC236}">
                      <a16:creationId xmlns:a16="http://schemas.microsoft.com/office/drawing/2014/main" id="{00ABDC4D-83C9-416B-BFAE-6E0BC7C631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18057" y="1043478"/>
                  <a:ext cx="414355" cy="0"/>
                </a:xfrm>
                <a:prstGeom prst="line">
                  <a:avLst/>
                </a:prstGeom>
                <a:ln w="38100">
                  <a:solidFill>
                    <a:srgbClr val="92D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id="{82D27117-0DDF-406B-90DA-8111E5EB42A5}"/>
                    </a:ext>
                  </a:extLst>
                </p:cNvPr>
                <p:cNvSpPr/>
                <p:nvPr/>
              </p:nvSpPr>
              <p:spPr>
                <a:xfrm>
                  <a:off x="6520034" y="1808360"/>
                  <a:ext cx="3206214" cy="39888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dirty="0"/>
                    <a:t>EPA Uniform Rate of Progress</a:t>
                  </a:r>
                </a:p>
              </p:txBody>
            </p:sp>
          </p:grpSp>
        </p:grpSp>
        <p:sp>
          <p:nvSpPr>
            <p:cNvPr id="100" name="Star: 5 Points 99">
              <a:extLst>
                <a:ext uri="{FF2B5EF4-FFF2-40B4-BE49-F238E27FC236}">
                  <a16:creationId xmlns:a16="http://schemas.microsoft.com/office/drawing/2014/main" id="{B0E5D814-7CE5-4656-A01A-102126DE63D1}"/>
                </a:ext>
              </a:extLst>
            </p:cNvPr>
            <p:cNvSpPr/>
            <p:nvPr/>
          </p:nvSpPr>
          <p:spPr>
            <a:xfrm rot="10800000">
              <a:off x="6031640" y="2814254"/>
              <a:ext cx="213928" cy="193691"/>
            </a:xfrm>
            <a:prstGeom prst="star5">
              <a:avLst>
                <a:gd name="adj" fmla="val 15747"/>
                <a:gd name="hf" fmla="val 105146"/>
                <a:gd name="vf" fmla="val 110557"/>
              </a:avLst>
            </a:prstGeom>
            <a:solidFill>
              <a:srgbClr val="51D24E"/>
            </a:solidFill>
            <a:ln>
              <a:solidFill>
                <a:srgbClr val="51D24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</a:t>
              </a: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23245F02-189A-4795-92F5-EB1FFEA95C13}"/>
                </a:ext>
              </a:extLst>
            </p:cNvPr>
            <p:cNvSpPr/>
            <p:nvPr/>
          </p:nvSpPr>
          <p:spPr>
            <a:xfrm>
              <a:off x="6434502" y="2721021"/>
              <a:ext cx="3206214" cy="3988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/>
                <a:t>2064 EPA Natural Conditions</a:t>
              </a:r>
            </a:p>
          </p:txBody>
        </p:sp>
        <p:sp>
          <p:nvSpPr>
            <p:cNvPr id="102" name="Star: 5 Points 101">
              <a:extLst>
                <a:ext uri="{FF2B5EF4-FFF2-40B4-BE49-F238E27FC236}">
                  <a16:creationId xmlns:a16="http://schemas.microsoft.com/office/drawing/2014/main" id="{8F9FFE50-CF4A-4E9C-A3B0-554224788BC4}"/>
                </a:ext>
              </a:extLst>
            </p:cNvPr>
            <p:cNvSpPr/>
            <p:nvPr/>
          </p:nvSpPr>
          <p:spPr>
            <a:xfrm rot="10800000">
              <a:off x="5268879" y="3623975"/>
              <a:ext cx="222449" cy="179757"/>
            </a:xfrm>
            <a:prstGeom prst="star5">
              <a:avLst>
                <a:gd name="adj" fmla="val 15747"/>
                <a:gd name="hf" fmla="val 105146"/>
                <a:gd name="vf" fmla="val 110557"/>
              </a:avLst>
            </a:prstGeom>
            <a:solidFill>
              <a:srgbClr val="51D24E"/>
            </a:solidFill>
            <a:ln>
              <a:solidFill>
                <a:srgbClr val="51D24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</a:t>
              </a: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44D7BDC1-5C37-4A3D-97DE-0BB2D7112E5D}"/>
                </a:ext>
              </a:extLst>
            </p:cNvPr>
            <p:cNvSpPr/>
            <p:nvPr/>
          </p:nvSpPr>
          <p:spPr>
            <a:xfrm>
              <a:off x="5908357" y="1854168"/>
              <a:ext cx="463337" cy="3919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67EA5926-2C48-48B7-8567-F2D13A446F76}"/>
                </a:ext>
              </a:extLst>
            </p:cNvPr>
            <p:cNvSpPr txBox="1"/>
            <p:nvPr/>
          </p:nvSpPr>
          <p:spPr>
            <a:xfrm>
              <a:off x="5081523" y="3254033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4.0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C2C7647A-3DEF-4B52-99D9-4726E30FA4D0}"/>
              </a:ext>
            </a:extLst>
          </p:cNvPr>
          <p:cNvGrpSpPr/>
          <p:nvPr/>
        </p:nvGrpSpPr>
        <p:grpSpPr>
          <a:xfrm>
            <a:off x="5319471" y="2781168"/>
            <a:ext cx="6314228" cy="3712291"/>
            <a:chOff x="5611113" y="3042877"/>
            <a:chExt cx="6314228" cy="3712291"/>
          </a:xfrm>
        </p:grpSpPr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D02DEAB1-B908-43CA-9FA3-D881DCE5BF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11113" y="3042877"/>
              <a:ext cx="6314228" cy="3712291"/>
            </a:xfrm>
            <a:prstGeom prst="rect">
              <a:avLst/>
            </a:prstGeom>
          </p:spPr>
        </p:pic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BD74B76E-6D5C-4EA2-9A22-CDCA3BEBEB6A}"/>
                </a:ext>
              </a:extLst>
            </p:cNvPr>
            <p:cNvSpPr/>
            <p:nvPr/>
          </p:nvSpPr>
          <p:spPr>
            <a:xfrm>
              <a:off x="6125710" y="3071605"/>
              <a:ext cx="170877" cy="55911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4CDB1A93-68DA-445D-B50B-114E810308A7}"/>
                </a:ext>
              </a:extLst>
            </p:cNvPr>
            <p:cNvSpPr/>
            <p:nvPr/>
          </p:nvSpPr>
          <p:spPr>
            <a:xfrm>
              <a:off x="5634165" y="4080222"/>
              <a:ext cx="274857" cy="1192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6" name="Rectangle 135">
            <a:extLst>
              <a:ext uri="{FF2B5EF4-FFF2-40B4-BE49-F238E27FC236}">
                <a16:creationId xmlns:a16="http://schemas.microsoft.com/office/drawing/2014/main" id="{1C7766D2-783E-4419-8320-97A659D0A392}"/>
              </a:ext>
            </a:extLst>
          </p:cNvPr>
          <p:cNvSpPr/>
          <p:nvPr/>
        </p:nvSpPr>
        <p:spPr>
          <a:xfrm>
            <a:off x="6113941" y="2809896"/>
            <a:ext cx="143348" cy="6107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4806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96E1469-520A-4105-A627-394AD6B9F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648" y="188912"/>
            <a:ext cx="11506200" cy="887329"/>
          </a:xfrm>
        </p:spPr>
        <p:txBody>
          <a:bodyPr>
            <a:noAutofit/>
          </a:bodyPr>
          <a:lstStyle/>
          <a:p>
            <a:r>
              <a:rPr lang="en-US" sz="3000" dirty="0"/>
              <a:t>Demonstrating Visibility Progress with IMPROVE Aerosol Data – </a:t>
            </a:r>
            <a:br>
              <a:rPr lang="en-US" sz="3000" dirty="0"/>
            </a:br>
            <a:r>
              <a:rPr lang="en-US" sz="3000" dirty="0"/>
              <a:t>Yellowstone National Park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2A966D-6852-4154-A7CA-8E1C4FC2DA43}"/>
              </a:ext>
            </a:extLst>
          </p:cNvPr>
          <p:cNvSpPr txBox="1"/>
          <p:nvPr/>
        </p:nvSpPr>
        <p:spPr>
          <a:xfrm>
            <a:off x="395839" y="1276049"/>
            <a:ext cx="7344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Most Impaired days </a:t>
            </a:r>
            <a:r>
              <a:rPr lang="en-US" sz="1600" dirty="0"/>
              <a:t>(defined using IMPROVE data and EPA methods)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6B7F17-EDBA-4E35-8548-89A2AE752614}"/>
              </a:ext>
            </a:extLst>
          </p:cNvPr>
          <p:cNvSpPr txBox="1"/>
          <p:nvPr/>
        </p:nvSpPr>
        <p:spPr>
          <a:xfrm>
            <a:off x="6383309" y="3353375"/>
            <a:ext cx="52151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Clearest days </a:t>
            </a:r>
            <a:r>
              <a:rPr lang="en-US" sz="1600" dirty="0"/>
              <a:t>(defined using IMPROVE and EPA methods)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EA0CCD22-A6AC-4406-A5BB-AB9DB68C46F2}"/>
                  </a:ext>
                </a:extLst>
              </p14:cNvPr>
              <p14:cNvContentPartPr/>
              <p14:nvPr/>
            </p14:nvContentPartPr>
            <p14:xfrm>
              <a:off x="1387030" y="5084156"/>
              <a:ext cx="360" cy="36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EA0CCD22-A6AC-4406-A5BB-AB9DB68C46F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78030" y="5075156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CC54ACB0-8B00-4970-B9E7-C62C1F8640B7}"/>
              </a:ext>
            </a:extLst>
          </p:cNvPr>
          <p:cNvSpPr txBox="1"/>
          <p:nvPr/>
        </p:nvSpPr>
        <p:spPr>
          <a:xfrm>
            <a:off x="1750069" y="5212619"/>
            <a:ext cx="3883755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Reset vertical axis so same scale as MID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077382-EB15-4181-A82A-BADE347E9C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648" y="1669280"/>
            <a:ext cx="6011799" cy="30355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0F7ED6-ECB7-49C8-9CBA-199AAC2ECB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8692" y="3756354"/>
            <a:ext cx="5670134" cy="284132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5356249-06C1-4F4F-924B-60FC5C680880}"/>
              </a:ext>
            </a:extLst>
          </p:cNvPr>
          <p:cNvSpPr/>
          <p:nvPr/>
        </p:nvSpPr>
        <p:spPr>
          <a:xfrm>
            <a:off x="5032639" y="2750075"/>
            <a:ext cx="45719" cy="5362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60E71B7-892C-4AB6-9F23-50338A7D302F}"/>
              </a:ext>
            </a:extLst>
          </p:cNvPr>
          <p:cNvSpPr/>
          <p:nvPr/>
        </p:nvSpPr>
        <p:spPr>
          <a:xfrm>
            <a:off x="10134030" y="4853887"/>
            <a:ext cx="137504" cy="6393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2504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>
            <a:extLst>
              <a:ext uri="{FF2B5EF4-FFF2-40B4-BE49-F238E27FC236}">
                <a16:creationId xmlns:a16="http://schemas.microsoft.com/office/drawing/2014/main" id="{F73306BF-B9BF-4DE1-A5C3-35A65EAB0E5A}"/>
              </a:ext>
            </a:extLst>
          </p:cNvPr>
          <p:cNvSpPr txBox="1">
            <a:spLocks/>
          </p:cNvSpPr>
          <p:nvPr/>
        </p:nvSpPr>
        <p:spPr>
          <a:xfrm>
            <a:off x="519650" y="385751"/>
            <a:ext cx="4221938" cy="56302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b="1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3DF39A1-5E85-4C9C-B7DF-F349AE150885}"/>
              </a:ext>
            </a:extLst>
          </p:cNvPr>
          <p:cNvSpPr txBox="1"/>
          <p:nvPr/>
        </p:nvSpPr>
        <p:spPr>
          <a:xfrm>
            <a:off x="10759433" y="4825976"/>
            <a:ext cx="6912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6.9 dv</a:t>
            </a:r>
          </a:p>
        </p:txBody>
      </p:sp>
      <p:sp>
        <p:nvSpPr>
          <p:cNvPr id="48" name="Title 4">
            <a:extLst>
              <a:ext uri="{FF2B5EF4-FFF2-40B4-BE49-F238E27FC236}">
                <a16:creationId xmlns:a16="http://schemas.microsoft.com/office/drawing/2014/main" id="{56081046-DB64-4739-8263-02EA7E456B03}"/>
              </a:ext>
            </a:extLst>
          </p:cNvPr>
          <p:cNvSpPr txBox="1">
            <a:spLocks/>
          </p:cNvSpPr>
          <p:nvPr/>
        </p:nvSpPr>
        <p:spPr>
          <a:xfrm>
            <a:off x="404648" y="188912"/>
            <a:ext cx="10354785" cy="88732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/>
              <a:t>Demonstrating Visibility Progress with IMPROVE Aerosol Data - Olympic National Park</a:t>
            </a:r>
          </a:p>
          <a:p>
            <a:endParaRPr lang="en-US" sz="3000" dirty="0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ED2341E6-5AB2-4558-926D-751A933DBEAD}"/>
              </a:ext>
            </a:extLst>
          </p:cNvPr>
          <p:cNvGrpSpPr/>
          <p:nvPr/>
        </p:nvGrpSpPr>
        <p:grpSpPr>
          <a:xfrm>
            <a:off x="290282" y="1273081"/>
            <a:ext cx="8724178" cy="3258859"/>
            <a:chOff x="290282" y="1273081"/>
            <a:chExt cx="8724178" cy="3258859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164B42C-7493-4BE8-B3C4-34112C196EC6}"/>
                </a:ext>
              </a:extLst>
            </p:cNvPr>
            <p:cNvSpPr txBox="1"/>
            <p:nvPr/>
          </p:nvSpPr>
          <p:spPr>
            <a:xfrm>
              <a:off x="5915330" y="3369936"/>
              <a:ext cx="79541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14.9 dv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49EECDC-12A2-43F8-8200-A3929F93DF05}"/>
                </a:ext>
              </a:extLst>
            </p:cNvPr>
            <p:cNvSpPr txBox="1"/>
            <p:nvPr/>
          </p:nvSpPr>
          <p:spPr>
            <a:xfrm>
              <a:off x="7135332" y="4193386"/>
              <a:ext cx="79541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11.9 dv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9A80A75-9F77-4A0C-8AF4-774E36FEBD24}"/>
                </a:ext>
              </a:extLst>
            </p:cNvPr>
            <p:cNvSpPr txBox="1"/>
            <p:nvPr/>
          </p:nvSpPr>
          <p:spPr>
            <a:xfrm>
              <a:off x="6443663" y="3986464"/>
              <a:ext cx="79541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12.2 dv</a:t>
              </a: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325C5A5D-1070-4E2D-8D55-813358D6C38F}"/>
                </a:ext>
              </a:extLst>
            </p:cNvPr>
            <p:cNvGrpSpPr/>
            <p:nvPr/>
          </p:nvGrpSpPr>
          <p:grpSpPr>
            <a:xfrm>
              <a:off x="290282" y="1323220"/>
              <a:ext cx="8724178" cy="3051938"/>
              <a:chOff x="288758" y="948776"/>
              <a:chExt cx="8769898" cy="3045708"/>
            </a:xfrm>
          </p:grpSpPr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4FC3CE07-8194-479C-B61B-C1A770740BD6}"/>
                  </a:ext>
                </a:extLst>
              </p:cNvPr>
              <p:cNvSpPr/>
              <p:nvPr/>
            </p:nvSpPr>
            <p:spPr>
              <a:xfrm>
                <a:off x="288758" y="948776"/>
                <a:ext cx="8769898" cy="304570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FB7EB3B7-BB71-428B-9722-1A993F4BCD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72438" y="1024433"/>
                <a:ext cx="5380557" cy="2846298"/>
              </a:xfrm>
              <a:prstGeom prst="rect">
                <a:avLst/>
              </a:prstGeom>
            </p:spPr>
          </p:pic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AF50FEE-FD61-4973-B902-90D580667884}"/>
                  </a:ext>
                </a:extLst>
              </p:cNvPr>
              <p:cNvSpPr/>
              <p:nvPr/>
            </p:nvSpPr>
            <p:spPr>
              <a:xfrm rot="16200000">
                <a:off x="-134636" y="2235679"/>
                <a:ext cx="134671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err="1"/>
                  <a:t>Deciview</a:t>
                </a:r>
                <a:r>
                  <a:rPr lang="en-US" dirty="0"/>
                  <a:t>, dv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58870C2-C8D6-4A59-93E0-5F4A9FAE454A}"/>
                  </a:ext>
                </a:extLst>
              </p:cNvPr>
              <p:cNvSpPr txBox="1"/>
              <p:nvPr/>
            </p:nvSpPr>
            <p:spPr>
              <a:xfrm>
                <a:off x="618932" y="1528535"/>
                <a:ext cx="39305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15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9FB4DB3-AC9D-4074-9640-A7CBD5C5E534}"/>
                  </a:ext>
                </a:extLst>
              </p:cNvPr>
              <p:cNvSpPr txBox="1"/>
              <p:nvPr/>
            </p:nvSpPr>
            <p:spPr>
              <a:xfrm>
                <a:off x="693062" y="3403046"/>
                <a:ext cx="28886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0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66E4503-2672-4BCE-A694-E61A58BA9CA1}"/>
                  </a:ext>
                </a:extLst>
              </p:cNvPr>
              <p:cNvSpPr txBox="1"/>
              <p:nvPr/>
            </p:nvSpPr>
            <p:spPr>
              <a:xfrm>
                <a:off x="681163" y="2847590"/>
                <a:ext cx="28886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5</a:t>
                </a:r>
              </a:p>
            </p:txBody>
          </p: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78BA3F40-9AB4-4AF9-BE2C-B50A6ACC693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53173" y="2105739"/>
                <a:ext cx="323134" cy="0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63E6B0F0-B028-42DA-936A-B83D8B996A15}"/>
                  </a:ext>
                </a:extLst>
              </p:cNvPr>
              <p:cNvSpPr/>
              <p:nvPr/>
            </p:nvSpPr>
            <p:spPr>
              <a:xfrm>
                <a:off x="749983" y="2148455"/>
                <a:ext cx="138983" cy="68538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Star: 5 Points 32">
                <a:extLst>
                  <a:ext uri="{FF2B5EF4-FFF2-40B4-BE49-F238E27FC236}">
                    <a16:creationId xmlns:a16="http://schemas.microsoft.com/office/drawing/2014/main" id="{FEC5F0DD-0B27-4946-A348-91BE37A3FDEE}"/>
                  </a:ext>
                </a:extLst>
              </p:cNvPr>
              <p:cNvSpPr/>
              <p:nvPr/>
            </p:nvSpPr>
            <p:spPr>
              <a:xfrm rot="10800000">
                <a:off x="4874508" y="2681323"/>
                <a:ext cx="152460" cy="197477"/>
              </a:xfrm>
              <a:prstGeom prst="star5">
                <a:avLst>
                  <a:gd name="adj" fmla="val 15747"/>
                  <a:gd name="hf" fmla="val 105146"/>
                  <a:gd name="vf" fmla="val 110557"/>
                </a:avLst>
              </a:prstGeom>
              <a:solidFill>
                <a:schemeClr val="bg1"/>
              </a:solidFill>
              <a:ln>
                <a:solidFill>
                  <a:srgbClr val="51D24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C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A18C7E0-B5A1-4F4C-8B4C-9DAB350C6557}"/>
                  </a:ext>
                </a:extLst>
              </p:cNvPr>
              <p:cNvSpPr txBox="1"/>
              <p:nvPr/>
            </p:nvSpPr>
            <p:spPr>
              <a:xfrm>
                <a:off x="614404" y="2200599"/>
                <a:ext cx="39305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10</a:t>
                </a: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6E2AFBBF-90C2-4C3B-88CC-CE3ACF7F6D9E}"/>
                  </a:ext>
                </a:extLst>
              </p:cNvPr>
              <p:cNvSpPr/>
              <p:nvPr/>
            </p:nvSpPr>
            <p:spPr>
              <a:xfrm>
                <a:off x="5026968" y="1325634"/>
                <a:ext cx="906319" cy="238696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C4E819DE-67B3-42DF-8297-FE6B12C84E08}"/>
                  </a:ext>
                </a:extLst>
              </p:cNvPr>
              <p:cNvGrpSpPr/>
              <p:nvPr/>
            </p:nvGrpSpPr>
            <p:grpSpPr>
              <a:xfrm>
                <a:off x="5448501" y="1147678"/>
                <a:ext cx="3610155" cy="1303527"/>
                <a:chOff x="6262905" y="853243"/>
                <a:chExt cx="3610155" cy="1303527"/>
              </a:xfrm>
              <a:solidFill>
                <a:schemeClr val="bg1"/>
              </a:solidFill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CA7202F9-9EEB-4F3C-AA31-82F43C46BB5F}"/>
                    </a:ext>
                  </a:extLst>
                </p:cNvPr>
                <p:cNvGrpSpPr/>
                <p:nvPr/>
              </p:nvGrpSpPr>
              <p:grpSpPr>
                <a:xfrm>
                  <a:off x="6262905" y="853243"/>
                  <a:ext cx="3610155" cy="1303527"/>
                  <a:chOff x="6001639" y="822969"/>
                  <a:chExt cx="3610155" cy="1303527"/>
                </a:xfrm>
                <a:grpFill/>
              </p:grpSpPr>
              <p:cxnSp>
                <p:nvCxnSpPr>
                  <p:cNvPr id="12" name="Straight Connector 11">
                    <a:extLst>
                      <a:ext uri="{FF2B5EF4-FFF2-40B4-BE49-F238E27FC236}">
                        <a16:creationId xmlns:a16="http://schemas.microsoft.com/office/drawing/2014/main" id="{7AA8A168-E402-4C87-863E-1F06E597BB0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19763" y="1357235"/>
                    <a:ext cx="414355" cy="0"/>
                  </a:xfrm>
                  <a:prstGeom prst="line">
                    <a:avLst/>
                  </a:prstGeom>
                  <a:grpFill/>
                  <a:ln w="38100">
                    <a:solidFill>
                      <a:schemeClr val="accent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" name="Straight Connector 12">
                    <a:extLst>
                      <a:ext uri="{FF2B5EF4-FFF2-40B4-BE49-F238E27FC236}">
                        <a16:creationId xmlns:a16="http://schemas.microsoft.com/office/drawing/2014/main" id="{989175AA-E588-49FC-A1E7-6840C14ABB3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001639" y="1991722"/>
                    <a:ext cx="454695" cy="16078"/>
                  </a:xfrm>
                  <a:prstGeom prst="line">
                    <a:avLst/>
                  </a:prstGeom>
                  <a:grpFill/>
                  <a:ln w="38100">
                    <a:solidFill>
                      <a:srgbClr val="51D24E"/>
                    </a:solidFill>
                    <a:prstDash val="sys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398F10A9-847F-4CF6-A445-BC2F2F9143C2}"/>
                      </a:ext>
                    </a:extLst>
                  </p:cNvPr>
                  <p:cNvSpPr txBox="1"/>
                  <p:nvPr/>
                </p:nvSpPr>
                <p:spPr>
                  <a:xfrm>
                    <a:off x="6468468" y="1176067"/>
                    <a:ext cx="1839965" cy="368578"/>
                  </a:xfrm>
                  <a:prstGeom prst="rect">
                    <a:avLst/>
                  </a:prstGeom>
                  <a:grp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 </a:t>
                    </a:r>
                    <a:r>
                      <a:rPr lang="en-US" sz="1600" dirty="0"/>
                      <a:t>2014-2018 5 </a:t>
                    </a:r>
                    <a:r>
                      <a:rPr lang="en-US" sz="1600" dirty="0" err="1"/>
                      <a:t>yr</a:t>
                    </a:r>
                    <a:r>
                      <a:rPr lang="en-US" sz="1600" dirty="0"/>
                      <a:t> </a:t>
                    </a:r>
                    <a:r>
                      <a:rPr lang="en-US" sz="1600" dirty="0" err="1"/>
                      <a:t>ave</a:t>
                    </a:r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B7200DA5-8E58-4F66-A1CA-D56EDB4D2F99}"/>
                      </a:ext>
                    </a:extLst>
                  </p:cNvPr>
                  <p:cNvSpPr txBox="1"/>
                  <p:nvPr/>
                </p:nvSpPr>
                <p:spPr>
                  <a:xfrm>
                    <a:off x="6527784" y="822969"/>
                    <a:ext cx="2028441" cy="337863"/>
                  </a:xfrm>
                  <a:prstGeom prst="rect">
                    <a:avLst/>
                  </a:prstGeom>
                  <a:grp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600" dirty="0"/>
                      <a:t>2000-2004 5 </a:t>
                    </a:r>
                    <a:r>
                      <a:rPr lang="en-US" sz="1600" dirty="0" err="1"/>
                      <a:t>yr</a:t>
                    </a:r>
                    <a:r>
                      <a:rPr lang="en-US" sz="1600" dirty="0"/>
                      <a:t> </a:t>
                    </a:r>
                    <a:r>
                      <a:rPr lang="en-US" sz="1600" dirty="0" err="1"/>
                      <a:t>ave</a:t>
                    </a:r>
                    <a:endParaRPr lang="en-US" sz="1600" dirty="0"/>
                  </a:p>
                </p:txBody>
              </p:sp>
              <p:sp>
                <p:nvSpPr>
                  <p:cNvPr id="16" name="Rectangle 15">
                    <a:extLst>
                      <a:ext uri="{FF2B5EF4-FFF2-40B4-BE49-F238E27FC236}">
                        <a16:creationId xmlns:a16="http://schemas.microsoft.com/office/drawing/2014/main" id="{384335B4-A1F7-4ED9-858D-B3F0CC8C2BFB}"/>
                      </a:ext>
                    </a:extLst>
                  </p:cNvPr>
                  <p:cNvSpPr/>
                  <p:nvPr/>
                </p:nvSpPr>
                <p:spPr>
                  <a:xfrm>
                    <a:off x="6531613" y="1788633"/>
                    <a:ext cx="3080181" cy="337863"/>
                  </a:xfrm>
                  <a:prstGeom prst="rect">
                    <a:avLst/>
                  </a:prstGeom>
                  <a:grp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1600" dirty="0"/>
                      <a:t>EPA Uniform Rate of Progress</a:t>
                    </a:r>
                  </a:p>
                </p:txBody>
              </p:sp>
              <p:cxnSp>
                <p:nvCxnSpPr>
                  <p:cNvPr id="17" name="Straight Connector 16">
                    <a:extLst>
                      <a:ext uri="{FF2B5EF4-FFF2-40B4-BE49-F238E27FC236}">
                        <a16:creationId xmlns:a16="http://schemas.microsoft.com/office/drawing/2014/main" id="{048ECA4F-BF40-44DA-90E6-18F16C639B2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18057" y="1043478"/>
                    <a:ext cx="414355" cy="0"/>
                  </a:xfrm>
                  <a:prstGeom prst="line">
                    <a:avLst/>
                  </a:prstGeom>
                  <a:grpFill/>
                  <a:ln w="38100">
                    <a:solidFill>
                      <a:srgbClr val="92D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8" name="Star: 5 Points 17">
                  <a:extLst>
                    <a:ext uri="{FF2B5EF4-FFF2-40B4-BE49-F238E27FC236}">
                      <a16:creationId xmlns:a16="http://schemas.microsoft.com/office/drawing/2014/main" id="{98DE386F-0F89-4906-A6C2-75213B0FDCDE}"/>
                    </a:ext>
                  </a:extLst>
                </p:cNvPr>
                <p:cNvSpPr/>
                <p:nvPr/>
              </p:nvSpPr>
              <p:spPr>
                <a:xfrm rot="10800000">
                  <a:off x="6373300" y="1618097"/>
                  <a:ext cx="206324" cy="200781"/>
                </a:xfrm>
                <a:prstGeom prst="star5">
                  <a:avLst>
                    <a:gd name="adj" fmla="val 15747"/>
                    <a:gd name="hf" fmla="val 105146"/>
                    <a:gd name="vf" fmla="val 110557"/>
                  </a:avLst>
                </a:prstGeom>
                <a:grpFill/>
                <a:ln>
                  <a:solidFill>
                    <a:srgbClr val="51D24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C</a:t>
                  </a:r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0559C36F-BA34-434B-8FF5-726E051536E2}"/>
                    </a:ext>
                  </a:extLst>
                </p:cNvPr>
                <p:cNvSpPr/>
                <p:nvPr/>
              </p:nvSpPr>
              <p:spPr>
                <a:xfrm>
                  <a:off x="6789050" y="1528855"/>
                  <a:ext cx="2874584" cy="337863"/>
                </a:xfrm>
                <a:prstGeom prst="rect">
                  <a:avLst/>
                </a:prstGeom>
                <a:grpFill/>
              </p:spPr>
              <p:txBody>
                <a:bodyPr wrap="square">
                  <a:spAutoFit/>
                </a:bodyPr>
                <a:lstStyle/>
                <a:p>
                  <a:r>
                    <a:rPr lang="en-US" sz="1600" dirty="0"/>
                    <a:t>2064 EPA Natural Conditions</a:t>
                  </a:r>
                </a:p>
              </p:txBody>
            </p:sp>
          </p:grp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400A0ED0-15C9-432C-95D0-4F88D53FE43E}"/>
                  </a:ext>
                </a:extLst>
              </p:cNvPr>
              <p:cNvSpPr txBox="1"/>
              <p:nvPr/>
            </p:nvSpPr>
            <p:spPr>
              <a:xfrm>
                <a:off x="891924" y="1402388"/>
                <a:ext cx="54854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14.9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CECBD09-8126-4639-83A7-FEB5723969A4}"/>
                  </a:ext>
                </a:extLst>
              </p:cNvPr>
              <p:cNvSpPr txBox="1"/>
              <p:nvPr/>
            </p:nvSpPr>
            <p:spPr>
              <a:xfrm>
                <a:off x="1664496" y="1780186"/>
                <a:ext cx="54854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11.9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0342C530-B264-4F25-A7AB-BD91BBD78E5D}"/>
                  </a:ext>
                </a:extLst>
              </p:cNvPr>
              <p:cNvSpPr txBox="1"/>
              <p:nvPr/>
            </p:nvSpPr>
            <p:spPr>
              <a:xfrm>
                <a:off x="4625620" y="2343623"/>
                <a:ext cx="44435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6.9</a:t>
                </a: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E563338-7659-48F8-AEE6-AB12F004ED23}"/>
                  </a:ext>
                </a:extLst>
              </p:cNvPr>
              <p:cNvSpPr/>
              <p:nvPr/>
            </p:nvSpPr>
            <p:spPr>
              <a:xfrm flipV="1">
                <a:off x="5823284" y="1082400"/>
                <a:ext cx="151362" cy="2262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C72AE88F-CAF4-4AA7-A27E-62753CAC457B}"/>
                </a:ext>
              </a:extLst>
            </p:cNvPr>
            <p:cNvSpPr/>
            <p:nvPr/>
          </p:nvSpPr>
          <p:spPr>
            <a:xfrm>
              <a:off x="348309" y="1273081"/>
              <a:ext cx="8308012" cy="3051938"/>
            </a:xfrm>
            <a:prstGeom prst="rect">
              <a:avLst/>
            </a:prstGeom>
            <a:no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A148F42-FF96-46D6-95F0-5E2277E146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0001" y="2979654"/>
            <a:ext cx="6663691" cy="363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0654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D4D50C-3F43-4A7F-9D65-24A6BABD1E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874" y="1375149"/>
            <a:ext cx="6334176" cy="321912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118CFEC-39CC-448E-AE85-C1D3F98B8CBC}"/>
              </a:ext>
            </a:extLst>
          </p:cNvPr>
          <p:cNvSpPr/>
          <p:nvPr/>
        </p:nvSpPr>
        <p:spPr>
          <a:xfrm>
            <a:off x="10244030" y="4475747"/>
            <a:ext cx="165005" cy="5500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1A75D3-2273-452E-83E4-2F58965E11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972" y="3648271"/>
            <a:ext cx="6206396" cy="3106604"/>
          </a:xfrm>
          <a:prstGeom prst="rect">
            <a:avLst/>
          </a:prstGeom>
        </p:spPr>
      </p:pic>
      <p:sp>
        <p:nvSpPr>
          <p:cNvPr id="9" name="Title 4">
            <a:extLst>
              <a:ext uri="{FF2B5EF4-FFF2-40B4-BE49-F238E27FC236}">
                <a16:creationId xmlns:a16="http://schemas.microsoft.com/office/drawing/2014/main" id="{EA77540E-B4CC-4E32-BF98-5B9DCF2184D9}"/>
              </a:ext>
            </a:extLst>
          </p:cNvPr>
          <p:cNvSpPr txBox="1">
            <a:spLocks/>
          </p:cNvSpPr>
          <p:nvPr/>
        </p:nvSpPr>
        <p:spPr>
          <a:xfrm>
            <a:off x="404648" y="188912"/>
            <a:ext cx="10354785" cy="88732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/>
              <a:t>Demonstrating Visibility Progress with IMPROVE Aerosol Data - </a:t>
            </a:r>
            <a:r>
              <a:rPr lang="en-US" sz="2800" dirty="0"/>
              <a:t>Olympic National Park</a:t>
            </a:r>
          </a:p>
          <a:p>
            <a:endParaRPr lang="en-US" sz="3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6EDF6A-2DD0-4B80-BE3F-DED021468AE7}"/>
              </a:ext>
            </a:extLst>
          </p:cNvPr>
          <p:cNvSpPr txBox="1"/>
          <p:nvPr/>
        </p:nvSpPr>
        <p:spPr>
          <a:xfrm>
            <a:off x="395839" y="1028541"/>
            <a:ext cx="7344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Most Impaired days </a:t>
            </a:r>
            <a:r>
              <a:rPr lang="en-US" sz="1600" dirty="0"/>
              <a:t>(defined using IMPROVE data and EPA methods)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BA83B9-E78C-4CF2-B9C5-230598FB7D10}"/>
              </a:ext>
            </a:extLst>
          </p:cNvPr>
          <p:cNvSpPr txBox="1"/>
          <p:nvPr/>
        </p:nvSpPr>
        <p:spPr>
          <a:xfrm>
            <a:off x="6711657" y="3152020"/>
            <a:ext cx="5657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Clearest days </a:t>
            </a:r>
            <a:r>
              <a:rPr lang="en-US" sz="1600" dirty="0"/>
              <a:t>(defined using IMPROVE and EPA methods)</a:t>
            </a:r>
          </a:p>
        </p:txBody>
      </p:sp>
    </p:spTree>
    <p:extLst>
      <p:ext uri="{BB962C8B-B14F-4D97-AF65-F5344CB8AC3E}">
        <p14:creationId xmlns:p14="http://schemas.microsoft.com/office/powerpoint/2010/main" val="24890874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085E8C05-1625-422B-83CA-B4AEED78F841}"/>
              </a:ext>
            </a:extLst>
          </p:cNvPr>
          <p:cNvGrpSpPr/>
          <p:nvPr/>
        </p:nvGrpSpPr>
        <p:grpSpPr>
          <a:xfrm>
            <a:off x="1698172" y="818358"/>
            <a:ext cx="8807116" cy="5311480"/>
            <a:chOff x="2548386" y="1171822"/>
            <a:chExt cx="7956901" cy="447270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E8CFD31-BADD-4649-A7B7-4F2584501C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206" b="7845"/>
            <a:stretch/>
          </p:blipFill>
          <p:spPr>
            <a:xfrm>
              <a:off x="2548386" y="1171822"/>
              <a:ext cx="7956901" cy="4472707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C9A24CA-9051-424D-B738-99779249B377}"/>
                </a:ext>
              </a:extLst>
            </p:cNvPr>
            <p:cNvGrpSpPr/>
            <p:nvPr/>
          </p:nvGrpSpPr>
          <p:grpSpPr>
            <a:xfrm>
              <a:off x="5515111" y="4365922"/>
              <a:ext cx="93960" cy="88550"/>
              <a:chOff x="5515111" y="4365922"/>
              <a:chExt cx="93960" cy="8855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3">
                <p14:nvContentPartPr>
                  <p14:cNvPr id="6" name="Ink 5">
                    <a:extLst>
                      <a:ext uri="{FF2B5EF4-FFF2-40B4-BE49-F238E27FC236}">
                        <a16:creationId xmlns:a16="http://schemas.microsoft.com/office/drawing/2014/main" id="{905654C1-8942-4883-86F3-24A99B6B9CD1}"/>
                      </a:ext>
                    </a:extLst>
                  </p14:cNvPr>
                  <p14:cNvContentPartPr/>
                  <p14:nvPr/>
                </p14:nvContentPartPr>
                <p14:xfrm>
                  <a:off x="5543191" y="4394479"/>
                  <a:ext cx="62640" cy="16200"/>
                </p14:xfrm>
              </p:contentPart>
            </mc:Choice>
            <mc:Fallback>
              <p:pic>
                <p:nvPicPr>
                  <p:cNvPr id="6" name="Ink 5">
                    <a:extLst>
                      <a:ext uri="{FF2B5EF4-FFF2-40B4-BE49-F238E27FC236}">
                        <a16:creationId xmlns:a16="http://schemas.microsoft.com/office/drawing/2014/main" id="{905654C1-8942-4883-86F3-24A99B6B9CD1}"/>
                      </a:ext>
                    </a:extLst>
                  </p:cNvPr>
                  <p:cNvPicPr/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5535361" y="4387279"/>
                    <a:ext cx="78626" cy="309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5">
                <p14:nvContentPartPr>
                  <p14:cNvPr id="7" name="Ink 6">
                    <a:extLst>
                      <a:ext uri="{FF2B5EF4-FFF2-40B4-BE49-F238E27FC236}">
                        <a16:creationId xmlns:a16="http://schemas.microsoft.com/office/drawing/2014/main" id="{5B16309C-BFBC-408D-B9D3-C07F5159D832}"/>
                      </a:ext>
                    </a:extLst>
                  </p14:cNvPr>
                  <p14:cNvContentPartPr/>
                  <p14:nvPr/>
                </p14:nvContentPartPr>
                <p14:xfrm>
                  <a:off x="5594671" y="4387162"/>
                  <a:ext cx="7920" cy="20520"/>
                </p14:xfrm>
              </p:contentPart>
            </mc:Choice>
            <mc:Fallback>
              <p:pic>
                <p:nvPicPr>
                  <p:cNvPr id="7" name="Ink 6">
                    <a:extLst>
                      <a:ext uri="{FF2B5EF4-FFF2-40B4-BE49-F238E27FC236}">
                        <a16:creationId xmlns:a16="http://schemas.microsoft.com/office/drawing/2014/main" id="{5B16309C-BFBC-408D-B9D3-C07F5159D832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5586421" y="4379505"/>
                    <a:ext cx="24090" cy="3552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7">
                <p14:nvContentPartPr>
                  <p14:cNvPr id="8" name="Ink 7">
                    <a:extLst>
                      <a:ext uri="{FF2B5EF4-FFF2-40B4-BE49-F238E27FC236}">
                        <a16:creationId xmlns:a16="http://schemas.microsoft.com/office/drawing/2014/main" id="{F8131A5C-2AD0-4EB5-91D7-AFD6B13A5B7A}"/>
                      </a:ext>
                    </a:extLst>
                  </p14:cNvPr>
                  <p14:cNvContentPartPr/>
                  <p14:nvPr/>
                </p14:nvContentPartPr>
                <p14:xfrm>
                  <a:off x="5583151" y="4393759"/>
                  <a:ext cx="25920" cy="11880"/>
                </p14:xfrm>
              </p:contentPart>
            </mc:Choice>
            <mc:Fallback>
              <p:pic>
                <p:nvPicPr>
                  <p:cNvPr id="8" name="Ink 7">
                    <a:extLst>
                      <a:ext uri="{FF2B5EF4-FFF2-40B4-BE49-F238E27FC236}">
                        <a16:creationId xmlns:a16="http://schemas.microsoft.com/office/drawing/2014/main" id="{F8131A5C-2AD0-4EB5-91D7-AFD6B13A5B7A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5575051" y="4386144"/>
                    <a:ext cx="41796" cy="2680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9">
                <p14:nvContentPartPr>
                  <p14:cNvPr id="9" name="Ink 8">
                    <a:extLst>
                      <a:ext uri="{FF2B5EF4-FFF2-40B4-BE49-F238E27FC236}">
                        <a16:creationId xmlns:a16="http://schemas.microsoft.com/office/drawing/2014/main" id="{32DA44C3-009F-42A5-981B-15DB2260EF49}"/>
                      </a:ext>
                    </a:extLst>
                  </p14:cNvPr>
                  <p14:cNvContentPartPr/>
                  <p14:nvPr/>
                </p14:nvContentPartPr>
                <p14:xfrm>
                  <a:off x="5539591" y="4412119"/>
                  <a:ext cx="17640" cy="7560"/>
                </p14:xfrm>
              </p:contentPart>
            </mc:Choice>
            <mc:Fallback>
              <p:pic>
                <p:nvPicPr>
                  <p:cNvPr id="9" name="Ink 8">
                    <a:extLst>
                      <a:ext uri="{FF2B5EF4-FFF2-40B4-BE49-F238E27FC236}">
                        <a16:creationId xmlns:a16="http://schemas.microsoft.com/office/drawing/2014/main" id="{32DA44C3-009F-42A5-981B-15DB2260EF49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5531751" y="4404244"/>
                    <a:ext cx="33647" cy="2299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1">
                <p14:nvContentPartPr>
                  <p14:cNvPr id="10" name="Ink 9">
                    <a:extLst>
                      <a:ext uri="{FF2B5EF4-FFF2-40B4-BE49-F238E27FC236}">
                        <a16:creationId xmlns:a16="http://schemas.microsoft.com/office/drawing/2014/main" id="{F7579D13-0797-486B-9097-A9DBAE0E5E1F}"/>
                      </a:ext>
                    </a:extLst>
                  </p14:cNvPr>
                  <p14:cNvContentPartPr/>
                  <p14:nvPr/>
                </p14:nvContentPartPr>
                <p14:xfrm>
                  <a:off x="5541202" y="4387435"/>
                  <a:ext cx="43920" cy="10080"/>
                </p14:xfrm>
              </p:contentPart>
            </mc:Choice>
            <mc:Fallback>
              <p:pic>
                <p:nvPicPr>
                  <p:cNvPr id="10" name="Ink 9">
                    <a:extLst>
                      <a:ext uri="{FF2B5EF4-FFF2-40B4-BE49-F238E27FC236}">
                        <a16:creationId xmlns:a16="http://schemas.microsoft.com/office/drawing/2014/main" id="{F7579D13-0797-486B-9097-A9DBAE0E5E1F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5533069" y="4379799"/>
                    <a:ext cx="59861" cy="2504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3">
                <p14:nvContentPartPr>
                  <p14:cNvPr id="11" name="Ink 10">
                    <a:extLst>
                      <a:ext uri="{FF2B5EF4-FFF2-40B4-BE49-F238E27FC236}">
                        <a16:creationId xmlns:a16="http://schemas.microsoft.com/office/drawing/2014/main" id="{1B85F4A2-CB7F-4199-835A-9806C8AC1212}"/>
                      </a:ext>
                    </a:extLst>
                  </p14:cNvPr>
                  <p14:cNvContentPartPr/>
                  <p14:nvPr/>
                </p14:nvContentPartPr>
                <p14:xfrm>
                  <a:off x="5563711" y="4418112"/>
                  <a:ext cx="21600" cy="36360"/>
                </p14:xfrm>
              </p:contentPart>
            </mc:Choice>
            <mc:Fallback>
              <p:pic>
                <p:nvPicPr>
                  <p:cNvPr id="11" name="Ink 10">
                    <a:extLst>
                      <a:ext uri="{FF2B5EF4-FFF2-40B4-BE49-F238E27FC236}">
                        <a16:creationId xmlns:a16="http://schemas.microsoft.com/office/drawing/2014/main" id="{1B85F4A2-CB7F-4199-835A-9806C8AC1212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5555529" y="4410779"/>
                    <a:ext cx="37636" cy="5133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5">
                <p14:nvContentPartPr>
                  <p14:cNvPr id="12" name="Ink 11">
                    <a:extLst>
                      <a:ext uri="{FF2B5EF4-FFF2-40B4-BE49-F238E27FC236}">
                        <a16:creationId xmlns:a16="http://schemas.microsoft.com/office/drawing/2014/main" id="{CA9236FE-EC4A-457E-B78D-18499620FF8C}"/>
                      </a:ext>
                    </a:extLst>
                  </p14:cNvPr>
                  <p14:cNvContentPartPr/>
                  <p14:nvPr/>
                </p14:nvContentPartPr>
                <p14:xfrm>
                  <a:off x="5515111" y="4433719"/>
                  <a:ext cx="24840" cy="3240"/>
                </p14:xfrm>
              </p:contentPart>
            </mc:Choice>
            <mc:Fallback>
              <p:pic>
                <p:nvPicPr>
                  <p:cNvPr id="12" name="Ink 11">
                    <a:extLst>
                      <a:ext uri="{FF2B5EF4-FFF2-40B4-BE49-F238E27FC236}">
                        <a16:creationId xmlns:a16="http://schemas.microsoft.com/office/drawing/2014/main" id="{CA9236FE-EC4A-457E-B78D-18499620FF8C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5507267" y="4425943"/>
                    <a:ext cx="40855" cy="1911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7">
                <p14:nvContentPartPr>
                  <p14:cNvPr id="13" name="Ink 12">
                    <a:extLst>
                      <a:ext uri="{FF2B5EF4-FFF2-40B4-BE49-F238E27FC236}">
                        <a16:creationId xmlns:a16="http://schemas.microsoft.com/office/drawing/2014/main" id="{5C091B96-D0DB-4715-8103-4197C2BE646D}"/>
                      </a:ext>
                    </a:extLst>
                  </p14:cNvPr>
                  <p14:cNvContentPartPr/>
                  <p14:nvPr/>
                </p14:nvContentPartPr>
                <p14:xfrm flipH="1" flipV="1">
                  <a:off x="5537241" y="4382035"/>
                  <a:ext cx="62561" cy="38499"/>
                </p14:xfrm>
              </p:contentPart>
            </mc:Choice>
            <mc:Fallback>
              <p:pic>
                <p:nvPicPr>
                  <p:cNvPr id="13" name="Ink 12">
                    <a:extLst>
                      <a:ext uri="{FF2B5EF4-FFF2-40B4-BE49-F238E27FC236}">
                        <a16:creationId xmlns:a16="http://schemas.microsoft.com/office/drawing/2014/main" id="{5C091B96-D0DB-4715-8103-4197C2BE646D}"/>
                      </a:ext>
                    </a:extLst>
                  </p:cNvPr>
                  <p:cNvPicPr/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 flipH="1" flipV="1">
                    <a:off x="5529052" y="4374760"/>
                    <a:ext cx="78611" cy="5335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9">
                <p14:nvContentPartPr>
                  <p14:cNvPr id="14" name="Ink 13">
                    <a:extLst>
                      <a:ext uri="{FF2B5EF4-FFF2-40B4-BE49-F238E27FC236}">
                        <a16:creationId xmlns:a16="http://schemas.microsoft.com/office/drawing/2014/main" id="{2F3D45ED-2103-4FEE-B35E-1EF8333A51AD}"/>
                      </a:ext>
                    </a:extLst>
                  </p14:cNvPr>
                  <p14:cNvContentPartPr/>
                  <p14:nvPr/>
                </p14:nvContentPartPr>
                <p14:xfrm>
                  <a:off x="5538237" y="4365922"/>
                  <a:ext cx="29880" cy="9000"/>
                </p14:xfrm>
              </p:contentPart>
            </mc:Choice>
            <mc:Fallback>
              <p:pic>
                <p:nvPicPr>
                  <p:cNvPr id="14" name="Ink 13">
                    <a:extLst>
                      <a:ext uri="{FF2B5EF4-FFF2-40B4-BE49-F238E27FC236}">
                        <a16:creationId xmlns:a16="http://schemas.microsoft.com/office/drawing/2014/main" id="{2F3D45ED-2103-4FEE-B35E-1EF8333A51AD}"/>
                      </a:ext>
                    </a:extLst>
                  </p:cNvPr>
                  <p:cNvPicPr/>
                  <p:nvPr/>
                </p:nvPicPr>
                <p:blipFill>
                  <a:blip r:embed="rId20"/>
                  <a:stretch>
                    <a:fillRect/>
                  </a:stretch>
                </p:blipFill>
                <p:spPr>
                  <a:xfrm>
                    <a:off x="5530028" y="4358422"/>
                    <a:ext cx="45969" cy="237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7921C4E-9401-405C-996D-9365CA24AE8D}"/>
              </a:ext>
            </a:extLst>
          </p:cNvPr>
          <p:cNvGrpSpPr/>
          <p:nvPr/>
        </p:nvGrpSpPr>
        <p:grpSpPr>
          <a:xfrm>
            <a:off x="4986965" y="4942382"/>
            <a:ext cx="113760" cy="76680"/>
            <a:chOff x="4986965" y="4942382"/>
            <a:chExt cx="113760" cy="766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1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761FFC4C-0E21-472C-8817-CB32048A0931}"/>
                    </a:ext>
                  </a:extLst>
                </p14:cNvPr>
                <p14:cNvContentPartPr/>
                <p14:nvPr/>
              </p14:nvContentPartPr>
              <p14:xfrm>
                <a:off x="5052485" y="4967222"/>
                <a:ext cx="7200" cy="6120"/>
              </p14:xfrm>
            </p:contentPart>
          </mc:Choice>
          <mc:Fallback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761FFC4C-0E21-472C-8817-CB32048A0931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5043485" y="4958582"/>
                  <a:ext cx="2484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F90021DB-4E21-4020-94A4-37224544B352}"/>
                    </a:ext>
                  </a:extLst>
                </p14:cNvPr>
                <p14:cNvContentPartPr/>
                <p14:nvPr/>
              </p14:nvContentPartPr>
              <p14:xfrm>
                <a:off x="4986965" y="4948862"/>
                <a:ext cx="60480" cy="29160"/>
              </p14:xfrm>
            </p:contentPart>
          </mc:Choice>
          <mc:Fallback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F90021DB-4E21-4020-94A4-37224544B352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4978325" y="4939862"/>
                  <a:ext cx="78120" cy="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36A69F73-5DEF-4E76-883A-484537F3DAF4}"/>
                    </a:ext>
                  </a:extLst>
                </p14:cNvPr>
                <p14:cNvContentPartPr/>
                <p14:nvPr/>
              </p14:nvContentPartPr>
              <p14:xfrm>
                <a:off x="5036645" y="5011142"/>
                <a:ext cx="14400" cy="7920"/>
              </p14:xfrm>
            </p:contentPart>
          </mc:Choice>
          <mc:Fallback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36A69F73-5DEF-4E76-883A-484537F3DAF4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5028005" y="5002502"/>
                  <a:ext cx="32040" cy="2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A2647B84-3EF8-4EAE-A1C9-C68A0B209CA7}"/>
                    </a:ext>
                  </a:extLst>
                </p14:cNvPr>
                <p14:cNvContentPartPr/>
                <p14:nvPr/>
              </p14:nvContentPartPr>
              <p14:xfrm>
                <a:off x="5035205" y="4972982"/>
                <a:ext cx="12600" cy="20160"/>
              </p14:xfrm>
            </p:contentPart>
          </mc:Choice>
          <mc:Fallback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A2647B84-3EF8-4EAE-A1C9-C68A0B209CA7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5026205" y="4964342"/>
                  <a:ext cx="3024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0DF76192-E906-46F1-9635-C9F41A272695}"/>
                    </a:ext>
                  </a:extLst>
                </p14:cNvPr>
                <p14:cNvContentPartPr/>
                <p14:nvPr/>
              </p14:nvContentPartPr>
              <p14:xfrm>
                <a:off x="5061125" y="4972982"/>
                <a:ext cx="7200" cy="12600"/>
              </p14:xfrm>
            </p:contentPart>
          </mc:Choice>
          <mc:Fallback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0DF76192-E906-46F1-9635-C9F41A272695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5052125" y="4964342"/>
                  <a:ext cx="2484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179BE3EA-1BC3-433F-9244-B69C7F17A573}"/>
                    </a:ext>
                  </a:extLst>
                </p14:cNvPr>
                <p14:cNvContentPartPr/>
                <p14:nvPr/>
              </p14:nvContentPartPr>
              <p14:xfrm>
                <a:off x="5080205" y="4942382"/>
                <a:ext cx="360" cy="29160"/>
              </p14:xfrm>
            </p:contentPart>
          </mc:Choice>
          <mc:Fallback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179BE3EA-1BC3-433F-9244-B69C7F17A573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5071205" y="4933382"/>
                  <a:ext cx="18000" cy="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3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0DE2CE48-488C-41A4-A012-DC0B3FC32062}"/>
                    </a:ext>
                  </a:extLst>
                </p14:cNvPr>
                <p14:cNvContentPartPr/>
                <p14:nvPr/>
              </p14:nvContentPartPr>
              <p14:xfrm>
                <a:off x="5055725" y="4991702"/>
                <a:ext cx="10800" cy="9720"/>
              </p14:xfrm>
            </p:contentPart>
          </mc:Choice>
          <mc:Fallback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0DE2CE48-488C-41A4-A012-DC0B3FC32062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5047085" y="4982702"/>
                  <a:ext cx="28440" cy="2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5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DD1DFF51-87AC-44B0-A7C1-0845671703C6}"/>
                    </a:ext>
                  </a:extLst>
                </p14:cNvPr>
                <p14:cNvContentPartPr/>
                <p14:nvPr/>
              </p14:nvContentPartPr>
              <p14:xfrm>
                <a:off x="5098565" y="5011142"/>
                <a:ext cx="2160" cy="5040"/>
              </p14:xfrm>
            </p:contentPart>
          </mc:Choice>
          <mc:Fallback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DD1DFF51-87AC-44B0-A7C1-0845671703C6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5089925" y="5002502"/>
                  <a:ext cx="19800" cy="226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3" name="Subtitle 4">
            <a:extLst>
              <a:ext uri="{FF2B5EF4-FFF2-40B4-BE49-F238E27FC236}">
                <a16:creationId xmlns:a16="http://schemas.microsoft.com/office/drawing/2014/main" id="{9D7C0D2A-5D21-4233-88A9-7C59256551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97939" y="5944208"/>
            <a:ext cx="3923441" cy="371260"/>
          </a:xfrm>
          <a:solidFill>
            <a:schemeClr val="accent6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Lake Crescent, Olympic National Park</a:t>
            </a:r>
          </a:p>
        </p:txBody>
      </p:sp>
    </p:spTree>
    <p:extLst>
      <p:ext uri="{BB962C8B-B14F-4D97-AF65-F5344CB8AC3E}">
        <p14:creationId xmlns:p14="http://schemas.microsoft.com/office/powerpoint/2010/main" val="25395429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21148</TotalTime>
  <Words>1175</Words>
  <Application>Microsoft Office PowerPoint</Application>
  <PresentationFormat>Widescreen</PresentationFormat>
  <Paragraphs>271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Times New Roman</vt:lpstr>
      <vt:lpstr>Verdana</vt:lpstr>
      <vt:lpstr>Office Theme</vt:lpstr>
      <vt:lpstr>Demonstrating Visibility Progress using Monitoring and Modeling Data  Example: Yellowstone National Park  Coordination and Glidepath Subcommittee Call  December 12, 2019  </vt:lpstr>
      <vt:lpstr>PowerPoint Presentation</vt:lpstr>
      <vt:lpstr>PowerPoint Presentation</vt:lpstr>
      <vt:lpstr>PowerPoint Presentation</vt:lpstr>
      <vt:lpstr>PowerPoint Presentation</vt:lpstr>
      <vt:lpstr>Demonstrating Visibility Progress with IMPROVE Aerosol Data –  Yellowstone National Park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WRAP 2011 WAQS example of Source Apportionment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Patricia Brewer</dc:creator>
  <cp:lastModifiedBy>Patricia Brewer</cp:lastModifiedBy>
  <cp:revision>207</cp:revision>
  <dcterms:created xsi:type="dcterms:W3CDTF">2019-11-13T23:49:25Z</dcterms:created>
  <dcterms:modified xsi:type="dcterms:W3CDTF">2019-12-12T03:33:23Z</dcterms:modified>
</cp:coreProperties>
</file>